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92" r:id="rId5"/>
    <p:sldId id="316" r:id="rId6"/>
    <p:sldId id="321" r:id="rId7"/>
    <p:sldId id="308" r:id="rId8"/>
    <p:sldId id="309" r:id="rId9"/>
    <p:sldId id="310" r:id="rId10"/>
    <p:sldId id="311" r:id="rId11"/>
    <p:sldId id="322" r:id="rId12"/>
    <p:sldId id="315" r:id="rId13"/>
    <p:sldId id="296" r:id="rId14"/>
    <p:sldId id="323" r:id="rId15"/>
    <p:sldId id="295" r:id="rId16"/>
    <p:sldId id="317" r:id="rId17"/>
    <p:sldId id="319" r:id="rId18"/>
    <p:sldId id="324" r:id="rId19"/>
    <p:sldId id="297" r:id="rId20"/>
    <p:sldId id="325" r:id="rId21"/>
    <p:sldId id="327" r:id="rId22"/>
    <p:sldId id="328" r:id="rId23"/>
    <p:sldId id="329" r:id="rId24"/>
    <p:sldId id="320" r:id="rId25"/>
    <p:sldId id="330" r:id="rId26"/>
    <p:sldId id="307" r:id="rId27"/>
    <p:sldId id="326" r:id="rId28"/>
    <p:sldId id="305" r:id="rId29"/>
  </p:sldIdLst>
  <p:sldSz cx="12188825" cy="6858000"/>
  <p:notesSz cx="6865938" cy="9998075"/>
  <p:defaultTextStyle>
    <a:defPPr rtl="0">
      <a:defRPr lang="de-d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BFA6411F-6435-4B53-BF32-7C3C432AE2CE}">
          <p14:sldIdLst>
            <p14:sldId id="292"/>
            <p14:sldId id="316"/>
          </p14:sldIdLst>
        </p14:section>
        <p14:section name="Zusammenfassungsabschnitt" id="{B5D1001F-A466-4B57-B71D-D66F7D693A0F}">
          <p14:sldIdLst>
            <p14:sldId id="321"/>
          </p14:sldIdLst>
        </p14:section>
        <p14:section name="Programmdemonstration" id="{5427633C-8CDA-407F-A558-F88C02AE1CA2}">
          <p14:sldIdLst>
            <p14:sldId id="308"/>
            <p14:sldId id="309"/>
          </p14:sldIdLst>
        </p14:section>
        <p14:section name="Programmaufbau" id="{7D022551-FCE5-45F1-A45B-864C7342C299}">
          <p14:sldIdLst>
            <p14:sldId id="310"/>
            <p14:sldId id="311"/>
            <p14:sldId id="322"/>
            <p14:sldId id="315"/>
            <p14:sldId id="296"/>
            <p14:sldId id="323"/>
            <p14:sldId id="295"/>
            <p14:sldId id="317"/>
          </p14:sldIdLst>
        </p14:section>
        <p14:section name="Code hinter den Funktionen" id="{3041EF85-3BDC-49C3-98DF-F03F8FDEBA3D}">
          <p14:sldIdLst>
            <p14:sldId id="319"/>
            <p14:sldId id="324"/>
            <p14:sldId id="297"/>
            <p14:sldId id="325"/>
            <p14:sldId id="327"/>
            <p14:sldId id="328"/>
            <p14:sldId id="329"/>
          </p14:sldIdLst>
        </p14:section>
        <p14:section name="Zusammenfassung und Fazit(Ausblick)" id="{781339D8-A085-4CAF-AC9F-1D74F76F36AD}">
          <p14:sldIdLst>
            <p14:sldId id="320"/>
            <p14:sldId id="330"/>
            <p14:sldId id="307"/>
            <p14:sldId id="326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9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CC7"/>
    <a:srgbClr val="7030A0"/>
    <a:srgbClr val="E66E8B"/>
    <a:srgbClr val="081023"/>
    <a:srgbClr val="008E8E"/>
    <a:srgbClr val="040913"/>
    <a:srgbClr val="394404"/>
    <a:srgbClr val="5F6F0F"/>
    <a:srgbClr val="718412"/>
    <a:srgbClr val="657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82332" autoAdjust="0"/>
  </p:normalViewPr>
  <p:slideViewPr>
    <p:cSldViewPr>
      <p:cViewPr>
        <p:scale>
          <a:sx n="75" d="100"/>
          <a:sy n="75" d="100"/>
        </p:scale>
        <p:origin x="1950" y="4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88" y="90"/>
      </p:cViewPr>
      <p:guideLst>
        <p:guide orient="horz" pos="3149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endParaRPr lang="de-DE" dirty="0"/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de-DE" dirty="0"/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endParaRPr lang="de-DE" dirty="0"/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hierarchy3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12AC88E9-2A04-47DD-A6C3-50C72BD36411}" type="pres">
      <dgm:prSet presAssocID="{BF0EFC20-3F98-4610-A046-4721E262458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63CB18-C8ED-417D-A76A-3AAC78D36AAE}" type="pres">
      <dgm:prSet presAssocID="{AEF0BFB8-F6C3-4187-9C8F-DE28ED4F04CF}" presName="root" presStyleCnt="0"/>
      <dgm:spPr/>
    </dgm:pt>
    <dgm:pt modelId="{BD88A408-FD8F-410E-B938-EBC58ED49114}" type="pres">
      <dgm:prSet presAssocID="{AEF0BFB8-F6C3-4187-9C8F-DE28ED4F04CF}" presName="rootComposite" presStyleCnt="0"/>
      <dgm:spPr/>
    </dgm:pt>
    <dgm:pt modelId="{222D54D6-268D-489B-896C-D833C0F88F1E}" type="pres">
      <dgm:prSet presAssocID="{AEF0BFB8-F6C3-4187-9C8F-DE28ED4F04CF}" presName="rootText" presStyleLbl="node1" presStyleIdx="0" presStyleCnt="3"/>
      <dgm:spPr>
        <a:prstGeom prst="roundRect">
          <a:avLst/>
        </a:prstGeom>
      </dgm:spPr>
    </dgm:pt>
    <dgm:pt modelId="{6F342E7C-EF84-49D7-9032-AF526E28F913}" type="pres">
      <dgm:prSet presAssocID="{AEF0BFB8-F6C3-4187-9C8F-DE28ED4F04CF}" presName="rootConnector" presStyleLbl="node1" presStyleIdx="0" presStyleCnt="3"/>
      <dgm:spPr/>
    </dgm:pt>
    <dgm:pt modelId="{1750CDC7-A142-4F5D-8F18-DDE1BDE49B50}" type="pres">
      <dgm:prSet presAssocID="{AEF0BFB8-F6C3-4187-9C8F-DE28ED4F04CF}" presName="childShape" presStyleCnt="0"/>
      <dgm:spPr/>
    </dgm:pt>
    <dgm:pt modelId="{B3B8B0B9-C650-46CF-973E-6E6F9AA5F816}" type="pres">
      <dgm:prSet presAssocID="{99F52B13-B0E0-413B-9D4C-DBB0D0AF23A8}" presName="root" presStyleCnt="0"/>
      <dgm:spPr/>
    </dgm:pt>
    <dgm:pt modelId="{F4CD736C-A390-4117-B2A8-74EDDC650090}" type="pres">
      <dgm:prSet presAssocID="{99F52B13-B0E0-413B-9D4C-DBB0D0AF23A8}" presName="rootComposite" presStyleCnt="0"/>
      <dgm:spPr/>
    </dgm:pt>
    <dgm:pt modelId="{57D81F0A-B72E-4A85-BD12-5993BFD716CC}" type="pres">
      <dgm:prSet presAssocID="{99F52B13-B0E0-413B-9D4C-DBB0D0AF23A8}" presName="rootText" presStyleLbl="node1" presStyleIdx="1" presStyleCnt="3"/>
      <dgm:spPr>
        <a:prstGeom prst="roundRect">
          <a:avLst/>
        </a:prstGeom>
      </dgm:spPr>
    </dgm:pt>
    <dgm:pt modelId="{44F23C0B-C00D-435C-8017-2C6EA493B7D9}" type="pres">
      <dgm:prSet presAssocID="{99F52B13-B0E0-413B-9D4C-DBB0D0AF23A8}" presName="rootConnector" presStyleLbl="node1" presStyleIdx="1" presStyleCnt="3"/>
      <dgm:spPr/>
    </dgm:pt>
    <dgm:pt modelId="{30371F61-2033-4B86-B37E-95760A85FF81}" type="pres">
      <dgm:prSet presAssocID="{99F52B13-B0E0-413B-9D4C-DBB0D0AF23A8}" presName="childShape" presStyleCnt="0"/>
      <dgm:spPr/>
    </dgm:pt>
    <dgm:pt modelId="{A5C09CD7-B6CB-4CF5-BF02-F4219A6FA086}" type="pres">
      <dgm:prSet presAssocID="{6BF26D7B-474A-4B09-8885-8DE4AE2E14C3}" presName="root" presStyleCnt="0"/>
      <dgm:spPr/>
    </dgm:pt>
    <dgm:pt modelId="{F2AFEA8E-42C6-438F-A724-657D91CF674F}" type="pres">
      <dgm:prSet presAssocID="{6BF26D7B-474A-4B09-8885-8DE4AE2E14C3}" presName="rootComposite" presStyleCnt="0"/>
      <dgm:spPr/>
    </dgm:pt>
    <dgm:pt modelId="{0826A4ED-817A-435E-A40C-84334D09A59C}" type="pres">
      <dgm:prSet presAssocID="{6BF26D7B-474A-4B09-8885-8DE4AE2E14C3}" presName="rootText" presStyleLbl="node1" presStyleIdx="2" presStyleCnt="3"/>
      <dgm:spPr>
        <a:prstGeom prst="roundRect">
          <a:avLst/>
        </a:prstGeom>
      </dgm:spPr>
    </dgm:pt>
    <dgm:pt modelId="{AB5E216D-11C8-4B32-AF76-C2E6D4D5F2A4}" type="pres">
      <dgm:prSet presAssocID="{6BF26D7B-474A-4B09-8885-8DE4AE2E14C3}" presName="rootConnector" presStyleLbl="node1" presStyleIdx="2" presStyleCnt="3"/>
      <dgm:spPr/>
    </dgm:pt>
    <dgm:pt modelId="{2394DD90-0976-4D05-A815-591096BB3A30}" type="pres">
      <dgm:prSet presAssocID="{6BF26D7B-474A-4B09-8885-8DE4AE2E14C3}" presName="childShape" presStyleCnt="0"/>
      <dgm:spPr/>
    </dgm:pt>
  </dgm:ptLst>
  <dgm:cxnLst>
    <dgm:cxn modelId="{ADA8B606-A754-4A66-A635-DF807840670F}" type="presOf" srcId="{BF0EFC20-3F98-4610-A046-4721E2624589}" destId="{12AC88E9-2A04-47DD-A6C3-50C72BD36411}" srcOrd="0" destOrd="0" presId="urn:microsoft.com/office/officeart/2005/8/layout/hierarchy3"/>
    <dgm:cxn modelId="{E8144A09-B833-492B-BD54-01194FD71F5F}" type="presOf" srcId="{AEF0BFB8-F6C3-4187-9C8F-DE28ED4F04CF}" destId="{6F342E7C-EF84-49D7-9032-AF526E28F913}" srcOrd="1" destOrd="0" presId="urn:microsoft.com/office/officeart/2005/8/layout/hierarchy3"/>
    <dgm:cxn modelId="{2160D025-CDD8-49EE-BC01-32FE2B5EF81D}" type="presOf" srcId="{6BF26D7B-474A-4B09-8885-8DE4AE2E14C3}" destId="{AB5E216D-11C8-4B32-AF76-C2E6D4D5F2A4}" srcOrd="1" destOrd="0" presId="urn:microsoft.com/office/officeart/2005/8/layout/hierarchy3"/>
    <dgm:cxn modelId="{ACDCD564-BB3F-4C30-B129-FDE5344DF0CD}" type="presOf" srcId="{6BF26D7B-474A-4B09-8885-8DE4AE2E14C3}" destId="{0826A4ED-817A-435E-A40C-84334D09A59C}" srcOrd="0" destOrd="0" presId="urn:microsoft.com/office/officeart/2005/8/layout/hierarchy3"/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2321EB84-140E-46C2-92BD-707648C1C2FD}" type="presOf" srcId="{99F52B13-B0E0-413B-9D4C-DBB0D0AF23A8}" destId="{44F23C0B-C00D-435C-8017-2C6EA493B7D9}" srcOrd="1" destOrd="0" presId="urn:microsoft.com/office/officeart/2005/8/layout/hierarchy3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5CA8F8BE-22A3-4E2B-A2A2-BD3BE7285FB3}" type="presOf" srcId="{99F52B13-B0E0-413B-9D4C-DBB0D0AF23A8}" destId="{57D81F0A-B72E-4A85-BD12-5993BFD716CC}" srcOrd="0" destOrd="0" presId="urn:microsoft.com/office/officeart/2005/8/layout/hierarchy3"/>
    <dgm:cxn modelId="{4C702ACA-D886-4261-8113-F34FFD7987FF}" type="presOf" srcId="{AEF0BFB8-F6C3-4187-9C8F-DE28ED4F04CF}" destId="{222D54D6-268D-489B-896C-D833C0F88F1E}" srcOrd="0" destOrd="0" presId="urn:microsoft.com/office/officeart/2005/8/layout/hierarchy3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688D081A-1BCD-41A8-A556-8070C28B5FCA}" type="presParOf" srcId="{12AC88E9-2A04-47DD-A6C3-50C72BD36411}" destId="{9563CB18-C8ED-417D-A76A-3AAC78D36AAE}" srcOrd="0" destOrd="0" presId="urn:microsoft.com/office/officeart/2005/8/layout/hierarchy3"/>
    <dgm:cxn modelId="{CB230061-C00B-44AD-992F-E4AF5CD2977B}" type="presParOf" srcId="{9563CB18-C8ED-417D-A76A-3AAC78D36AAE}" destId="{BD88A408-FD8F-410E-B938-EBC58ED49114}" srcOrd="0" destOrd="0" presId="urn:microsoft.com/office/officeart/2005/8/layout/hierarchy3"/>
    <dgm:cxn modelId="{C5B95B8E-5054-4904-9E5C-DF41E6EEA7C6}" type="presParOf" srcId="{BD88A408-FD8F-410E-B938-EBC58ED49114}" destId="{222D54D6-268D-489B-896C-D833C0F88F1E}" srcOrd="0" destOrd="0" presId="urn:microsoft.com/office/officeart/2005/8/layout/hierarchy3"/>
    <dgm:cxn modelId="{F5DB8157-EF5B-40D6-95D3-DA10CA9F6F78}" type="presParOf" srcId="{BD88A408-FD8F-410E-B938-EBC58ED49114}" destId="{6F342E7C-EF84-49D7-9032-AF526E28F913}" srcOrd="1" destOrd="0" presId="urn:microsoft.com/office/officeart/2005/8/layout/hierarchy3"/>
    <dgm:cxn modelId="{277C4D7A-0BB3-42CF-A2D5-FE4614CCF29B}" type="presParOf" srcId="{9563CB18-C8ED-417D-A76A-3AAC78D36AAE}" destId="{1750CDC7-A142-4F5D-8F18-DDE1BDE49B50}" srcOrd="1" destOrd="0" presId="urn:microsoft.com/office/officeart/2005/8/layout/hierarchy3"/>
    <dgm:cxn modelId="{623E8121-0BF8-4ABA-9859-EA86E94897F1}" type="presParOf" srcId="{12AC88E9-2A04-47DD-A6C3-50C72BD36411}" destId="{B3B8B0B9-C650-46CF-973E-6E6F9AA5F816}" srcOrd="1" destOrd="0" presId="urn:microsoft.com/office/officeart/2005/8/layout/hierarchy3"/>
    <dgm:cxn modelId="{F737B75F-679B-481E-A19C-3378A7C0BCE7}" type="presParOf" srcId="{B3B8B0B9-C650-46CF-973E-6E6F9AA5F816}" destId="{F4CD736C-A390-4117-B2A8-74EDDC650090}" srcOrd="0" destOrd="0" presId="urn:microsoft.com/office/officeart/2005/8/layout/hierarchy3"/>
    <dgm:cxn modelId="{145CEB9D-DE12-481E-9824-089A8C862E14}" type="presParOf" srcId="{F4CD736C-A390-4117-B2A8-74EDDC650090}" destId="{57D81F0A-B72E-4A85-BD12-5993BFD716CC}" srcOrd="0" destOrd="0" presId="urn:microsoft.com/office/officeart/2005/8/layout/hierarchy3"/>
    <dgm:cxn modelId="{29A58460-D6C1-46AF-AF23-98C395651CCF}" type="presParOf" srcId="{F4CD736C-A390-4117-B2A8-74EDDC650090}" destId="{44F23C0B-C00D-435C-8017-2C6EA493B7D9}" srcOrd="1" destOrd="0" presId="urn:microsoft.com/office/officeart/2005/8/layout/hierarchy3"/>
    <dgm:cxn modelId="{3F8C3493-5684-466E-8243-CA4163CB3E2C}" type="presParOf" srcId="{B3B8B0B9-C650-46CF-973E-6E6F9AA5F816}" destId="{30371F61-2033-4B86-B37E-95760A85FF81}" srcOrd="1" destOrd="0" presId="urn:microsoft.com/office/officeart/2005/8/layout/hierarchy3"/>
    <dgm:cxn modelId="{76384C02-959C-46BA-B40C-447AB047600F}" type="presParOf" srcId="{12AC88E9-2A04-47DD-A6C3-50C72BD36411}" destId="{A5C09CD7-B6CB-4CF5-BF02-F4219A6FA086}" srcOrd="2" destOrd="0" presId="urn:microsoft.com/office/officeart/2005/8/layout/hierarchy3"/>
    <dgm:cxn modelId="{5E70C632-6E1C-4CB7-BD0C-147634743C87}" type="presParOf" srcId="{A5C09CD7-B6CB-4CF5-BF02-F4219A6FA086}" destId="{F2AFEA8E-42C6-438F-A724-657D91CF674F}" srcOrd="0" destOrd="0" presId="urn:microsoft.com/office/officeart/2005/8/layout/hierarchy3"/>
    <dgm:cxn modelId="{1137B1EB-4710-4BC4-9428-EF47BA7E5147}" type="presParOf" srcId="{F2AFEA8E-42C6-438F-A724-657D91CF674F}" destId="{0826A4ED-817A-435E-A40C-84334D09A59C}" srcOrd="0" destOrd="0" presId="urn:microsoft.com/office/officeart/2005/8/layout/hierarchy3"/>
    <dgm:cxn modelId="{4FEC91AF-D110-466D-B9DB-5817B61AEB80}" type="presParOf" srcId="{F2AFEA8E-42C6-438F-A724-657D91CF674F}" destId="{AB5E216D-11C8-4B32-AF76-C2E6D4D5F2A4}" srcOrd="1" destOrd="0" presId="urn:microsoft.com/office/officeart/2005/8/layout/hierarchy3"/>
    <dgm:cxn modelId="{A72FF3B3-ED3E-46BA-90F3-CE06F1A4DFE5}" type="presParOf" srcId="{A5C09CD7-B6CB-4CF5-BF02-F4219A6FA086}" destId="{2394DD90-0976-4D05-A815-591096BB3A30}" srcOrd="1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303284" y="779"/>
          <a:ext cx="2834833" cy="95003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 dirty="0"/>
        </a:p>
      </dsp:txBody>
      <dsp:txXfrm>
        <a:off x="349661" y="47156"/>
        <a:ext cx="2742079" cy="857283"/>
      </dsp:txXfrm>
    </dsp:sp>
    <dsp:sp modelId="{7183FC44-814C-48E7-8371-A2DEF221FFA3}">
      <dsp:nvSpPr>
        <dsp:cNvPr id="0" name=""/>
        <dsp:cNvSpPr/>
      </dsp:nvSpPr>
      <dsp:spPr>
        <a:xfrm>
          <a:off x="297085" y="1109157"/>
          <a:ext cx="2892706" cy="95003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 dirty="0"/>
        </a:p>
      </dsp:txBody>
      <dsp:txXfrm>
        <a:off x="343462" y="1155534"/>
        <a:ext cx="2799952" cy="857283"/>
      </dsp:txXfrm>
    </dsp:sp>
    <dsp:sp modelId="{C12E27CB-4F3D-4329-9342-0ACE0D22CF7A}">
      <dsp:nvSpPr>
        <dsp:cNvPr id="0" name=""/>
        <dsp:cNvSpPr/>
      </dsp:nvSpPr>
      <dsp:spPr>
        <a:xfrm>
          <a:off x="296665" y="2217534"/>
          <a:ext cx="2893545" cy="95003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 dirty="0"/>
        </a:p>
      </dsp:txBody>
      <dsp:txXfrm>
        <a:off x="343042" y="2263911"/>
        <a:ext cx="2800791" cy="857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566756" y="1253"/>
          <a:ext cx="470331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643701" y="78198"/>
        <a:ext cx="4549428" cy="1422333"/>
      </dsp:txXfrm>
    </dsp:sp>
    <dsp:sp modelId="{7183FC44-814C-48E7-8371-A2DEF221FFA3}">
      <dsp:nvSpPr>
        <dsp:cNvPr id="0" name=""/>
        <dsp:cNvSpPr/>
      </dsp:nvSpPr>
      <dsp:spPr>
        <a:xfrm>
          <a:off x="556471" y="1840180"/>
          <a:ext cx="4799336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633416" y="1917125"/>
        <a:ext cx="4645446" cy="1422333"/>
      </dsp:txXfrm>
    </dsp:sp>
    <dsp:sp modelId="{C12E27CB-4F3D-4329-9342-0ACE0D22CF7A}">
      <dsp:nvSpPr>
        <dsp:cNvPr id="0" name=""/>
        <dsp:cNvSpPr/>
      </dsp:nvSpPr>
      <dsp:spPr>
        <a:xfrm>
          <a:off x="555775" y="3679107"/>
          <a:ext cx="480072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632720" y="3756052"/>
        <a:ext cx="4646838" cy="14223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566756" y="1253"/>
          <a:ext cx="470331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643701" y="78198"/>
        <a:ext cx="4549428" cy="1422333"/>
      </dsp:txXfrm>
    </dsp:sp>
    <dsp:sp modelId="{7183FC44-814C-48E7-8371-A2DEF221FFA3}">
      <dsp:nvSpPr>
        <dsp:cNvPr id="0" name=""/>
        <dsp:cNvSpPr/>
      </dsp:nvSpPr>
      <dsp:spPr>
        <a:xfrm>
          <a:off x="556471" y="1840180"/>
          <a:ext cx="4799336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633416" y="1917125"/>
        <a:ext cx="4645446" cy="1422333"/>
      </dsp:txXfrm>
    </dsp:sp>
    <dsp:sp modelId="{C12E27CB-4F3D-4329-9342-0ACE0D22CF7A}">
      <dsp:nvSpPr>
        <dsp:cNvPr id="0" name=""/>
        <dsp:cNvSpPr/>
      </dsp:nvSpPr>
      <dsp:spPr>
        <a:xfrm>
          <a:off x="555775" y="3679107"/>
          <a:ext cx="480072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632720" y="3756052"/>
        <a:ext cx="4646838" cy="14223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D54D6-268D-489B-896C-D833C0F88F1E}">
      <dsp:nvSpPr>
        <dsp:cNvPr id="0" name=""/>
        <dsp:cNvSpPr/>
      </dsp:nvSpPr>
      <dsp:spPr>
        <a:xfrm>
          <a:off x="1487" y="448038"/>
          <a:ext cx="3481671" cy="174083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86468" y="533019"/>
        <a:ext cx="3311709" cy="1570873"/>
      </dsp:txXfrm>
    </dsp:sp>
    <dsp:sp modelId="{57D81F0A-B72E-4A85-BD12-5993BFD716CC}">
      <dsp:nvSpPr>
        <dsp:cNvPr id="0" name=""/>
        <dsp:cNvSpPr/>
      </dsp:nvSpPr>
      <dsp:spPr>
        <a:xfrm>
          <a:off x="4353576" y="448038"/>
          <a:ext cx="3481671" cy="174083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4438557" y="533019"/>
        <a:ext cx="3311709" cy="1570873"/>
      </dsp:txXfrm>
    </dsp:sp>
    <dsp:sp modelId="{0826A4ED-817A-435E-A40C-84334D09A59C}">
      <dsp:nvSpPr>
        <dsp:cNvPr id="0" name=""/>
        <dsp:cNvSpPr/>
      </dsp:nvSpPr>
      <dsp:spPr>
        <a:xfrm>
          <a:off x="8705665" y="448038"/>
          <a:ext cx="3481671" cy="174083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8790646" y="533019"/>
        <a:ext cx="3311709" cy="15708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566756" y="1253"/>
          <a:ext cx="470331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643701" y="78198"/>
        <a:ext cx="4549428" cy="1422333"/>
      </dsp:txXfrm>
    </dsp:sp>
    <dsp:sp modelId="{7183FC44-814C-48E7-8371-A2DEF221FFA3}">
      <dsp:nvSpPr>
        <dsp:cNvPr id="0" name=""/>
        <dsp:cNvSpPr/>
      </dsp:nvSpPr>
      <dsp:spPr>
        <a:xfrm>
          <a:off x="556471" y="1840180"/>
          <a:ext cx="4799336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633416" y="1917125"/>
        <a:ext cx="4645446" cy="1422333"/>
      </dsp:txXfrm>
    </dsp:sp>
    <dsp:sp modelId="{C12E27CB-4F3D-4329-9342-0ACE0D22CF7A}">
      <dsp:nvSpPr>
        <dsp:cNvPr id="0" name=""/>
        <dsp:cNvSpPr/>
      </dsp:nvSpPr>
      <dsp:spPr>
        <a:xfrm>
          <a:off x="555775" y="3679107"/>
          <a:ext cx="480072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632720" y="3756052"/>
        <a:ext cx="4646838" cy="1422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 rtl="0">
              <a:defRPr sz="13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9109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 rtl="0">
              <a:defRPr sz="1300"/>
            </a:lvl1pPr>
          </a:lstStyle>
          <a:p>
            <a:pPr algn="r" rtl="0"/>
            <a:fld id="{EA8C5A89-D750-4C9C-AD82-BD87E1631370}" type="datetime1">
              <a:rPr lang="de-DE" smtClean="0"/>
              <a:t>11.06.2025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 rtl="0">
              <a:defRPr sz="13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9109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 rtl="0">
              <a:defRPr sz="1300"/>
            </a:lvl1pPr>
          </a:lstStyle>
          <a:p>
            <a:pPr algn="r" rtl="0"/>
            <a:fld id="{79429053-DC2A-4342-ADD4-2FD729D91E2C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 rtl="0">
              <a:defRPr sz="13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 rtl="0">
              <a:defRPr sz="1300"/>
            </a:lvl1pPr>
          </a:lstStyle>
          <a:p>
            <a:fld id="{729E0972-DB1D-4D71-93B8-56ECB99C47FF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49300"/>
            <a:ext cx="6662738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6594" y="4749086"/>
            <a:ext cx="5492750" cy="4499134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 rtl="0"/>
            <a:r>
              <a:rPr lang="de-DE" dirty="0"/>
              <a:t>Textmasterformat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 rtl="0">
              <a:defRPr sz="13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9109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 rtl="0">
              <a:defRPr sz="1300"/>
            </a:lvl1pPr>
          </a:lstStyle>
          <a:p>
            <a:fld id="{3EBA5BD7-F043-4D1B-AA17-CD412FC534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C676-3832-5881-9F27-B7E4C7394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E367463-10A7-614D-880F-19E753FDD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C8F76A-BA44-EC30-BA85-8133658C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2100" dirty="0"/>
              <a:t>Guten Morgen! Ich begrüße Sie ganz herzlich zu meiner Präsentation über meine datenbankgestützte Mitgliederverwaltung</a:t>
            </a: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D10647-589E-A9FC-D314-0F55AC3C6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461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Main Klasse erstellt nur den </a:t>
            </a:r>
            <a:r>
              <a:rPr lang="de-DE" dirty="0" err="1"/>
              <a:t>DatabaseManager</a:t>
            </a:r>
            <a:r>
              <a:rPr lang="de-DE" dirty="0"/>
              <a:t> und den </a:t>
            </a:r>
            <a:r>
              <a:rPr lang="de-DE" dirty="0" err="1"/>
              <a:t>MemberManager</a:t>
            </a:r>
            <a:r>
              <a:rPr lang="de-DE" dirty="0"/>
              <a:t>. </a:t>
            </a:r>
          </a:p>
          <a:p>
            <a:r>
              <a:rPr lang="de-DE" dirty="0"/>
              <a:t>Der </a:t>
            </a:r>
            <a:r>
              <a:rPr lang="de-DE" dirty="0" err="1"/>
              <a:t>MemberManager</a:t>
            </a:r>
            <a:r>
              <a:rPr lang="de-DE" dirty="0"/>
              <a:t> interagiert mit dem Nutzer und erstellt aus den Eingaben neue Mitglieder, welche dann über die Befehle im </a:t>
            </a:r>
            <a:r>
              <a:rPr lang="de-DE" dirty="0" err="1"/>
              <a:t>DatabaseManager</a:t>
            </a:r>
            <a:r>
              <a:rPr lang="de-DE" dirty="0"/>
              <a:t> in die Datenbank übertragen werden.</a:t>
            </a:r>
          </a:p>
          <a:p>
            <a:r>
              <a:rPr lang="de-DE" dirty="0"/>
              <a:t>In der Datenbank wird dem neuen Mitglied dann eine ID zugewiesen und mit der ID ein neues Mitglied erstellt. </a:t>
            </a:r>
          </a:p>
          <a:p>
            <a:r>
              <a:rPr lang="de-DE" dirty="0"/>
              <a:t>Daher besitzt die Member Klasse auch zwei Konstruktoren.</a:t>
            </a:r>
          </a:p>
          <a:p>
            <a:r>
              <a:rPr lang="de-DE" dirty="0"/>
              <a:t>Der </a:t>
            </a:r>
            <a:r>
              <a:rPr lang="de-DE" dirty="0" err="1"/>
              <a:t>DatabaseManager</a:t>
            </a:r>
            <a:r>
              <a:rPr lang="de-DE" dirty="0"/>
              <a:t> erstellt zu Beginn auch eine Liste aller möglichen Mitgliedsarten, sodass der </a:t>
            </a:r>
            <a:r>
              <a:rPr lang="de-DE" dirty="0" err="1"/>
              <a:t>MemberManager</a:t>
            </a:r>
            <a:r>
              <a:rPr lang="de-DE" dirty="0"/>
              <a:t> beim hinzufügen oder bearbeiten von neuen Mitgliedern nicht mehrfach die Datenbank anrufen muss.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062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85B8E-EE3B-670D-A2DA-3D041FB7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895992-2051-4ED3-2DF5-F8A131D4C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3A9846D-526E-7F87-1F65-F4E022A6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Dann schauen wir uns jetzt </a:t>
            </a:r>
            <a:r>
              <a:rPr lang="de-DE" sz="19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nocheinmal</a:t>
            </a: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kurz den Aufbau der Datenbank an, mit der das Programm interagiert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0D23B-DA50-BF46-3A42-C18C5735E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74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Datenbank beinhaltet 2 Tabellen mit den gezeigten Attributen. </a:t>
            </a:r>
            <a:br>
              <a:rPr lang="de-DE" dirty="0"/>
            </a:br>
            <a:r>
              <a:rPr lang="de-DE" dirty="0"/>
              <a:t>Diese stehen in einer 1:n Beziehung, dass heißt jede Mitgliedsart kann unendlich viele Mitglieder zugeteilt haben, aber jedes Mitglied kann nur eine Mitgliedsart haben.</a:t>
            </a:r>
          </a:p>
          <a:p>
            <a:r>
              <a:rPr lang="de-DE" dirty="0"/>
              <a:t>Verbunden sind die beiden Tabellen in Mitglied durch den Fremdschlüssel Mitgliedsart.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5178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habe ich noch einmal den SQL-Befehl abgebildet, welcher zur Erstellung der beiden Datenbanken genutzt wurde.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0552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A6A2F-A311-49A7-CFAD-E482D079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6F9D89-0ACE-4EEA-2A8A-1BC2FA334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DCD00E-649C-5BD5-190F-73CA1DF09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Dann kommen wir jetzt zum vorletzten Punkt, dem Quellcode im Detail:</a:t>
            </a: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18F8EA-F831-C30D-D7C2-CC8D08C2C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6542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zu sehen ist der meiner Meinung nach wichtigste Punkt meines Programms: Die Verbindung vom Java Programm und der Datenbank. Dieser erfolgt durch die JDBC-Schnittstelle. Durch </a:t>
            </a:r>
            <a:r>
              <a:rPr lang="de-DE" dirty="0" err="1"/>
              <a:t>DriverManager.getConnection</a:t>
            </a:r>
            <a:r>
              <a:rPr lang="de-DE" dirty="0"/>
              <a:t>() stelle ich die Verbindung zur Datenbank her.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812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Schauen wir uns jetzt das hinzufügen eines Mitglieds an, dabei ist vor allem das </a:t>
            </a:r>
            <a:r>
              <a:rPr lang="de-DE" dirty="0" err="1"/>
              <a:t>PreparedStatement</a:t>
            </a:r>
            <a:r>
              <a:rPr lang="de-DE" dirty="0"/>
              <a:t> wichtig: Denn es schützt aktiv vor SQL-</a:t>
            </a:r>
            <a:r>
              <a:rPr lang="de-DE" dirty="0" err="1"/>
              <a:t>Injection</a:t>
            </a:r>
            <a:r>
              <a:rPr lang="de-DE" dirty="0"/>
              <a:t>-Angriffen, da die Benutzereingaben immer als separate Parameter behandelt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823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nächsten Schritt führt </a:t>
            </a:r>
            <a:r>
              <a:rPr lang="de-DE" dirty="0" err="1"/>
              <a:t>executeUpdate</a:t>
            </a:r>
            <a:r>
              <a:rPr lang="de-DE" dirty="0"/>
              <a:t> das einfügen in die Datenbank aus. Dann nutze ich </a:t>
            </a:r>
            <a:r>
              <a:rPr lang="de-DE" dirty="0" err="1"/>
              <a:t>getGeneratedKeys</a:t>
            </a:r>
            <a:r>
              <a:rPr lang="de-DE" dirty="0"/>
              <a:t>(), um die automatisch erzeugte ID des neuen Mitglieds zurückzubekommen.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2986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951E8-537B-6D97-77FB-318AD51BF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EAE6E9-9B3E-5D9A-1BB3-0C63C8F2C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432E23-03E5-DA92-7969-197570D8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dirty="0"/>
              <a:t>Hier sehen wir einen Beispielausschnitt aus meiner JOIN-Abfrage.</a:t>
            </a:r>
            <a:br>
              <a:rPr lang="de-DE" dirty="0"/>
            </a:br>
            <a:r>
              <a:rPr lang="de-DE" dirty="0"/>
              <a:t>Diese wird verwendet, um beim Laden eines Mitglieds aus der Datenbank gleichzeitig auch die zugehörige Bezeichnung der Mitgliedsart anzuzeigen – also etwa "Student" oder "Kind", anstatt nur der zugehörigen ID.</a:t>
            </a:r>
          </a:p>
          <a:p>
            <a:r>
              <a:rPr lang="de-DE" dirty="0"/>
              <a:t>Die Verknüpfung erfolgt per INNER JOIN zwischen der Mitglieder-Tabelle und der Mitgliedsart-Tabelle.</a:t>
            </a:r>
            <a:br>
              <a:rPr lang="de-DE" dirty="0"/>
            </a:br>
            <a:r>
              <a:rPr lang="de-DE" dirty="0"/>
              <a:t>Danach wird ein neues Member-Objekt erzeugt, in das alle Informationen – auch die Bezeichnung – direkt übernommen werden.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282A45-72CF-9879-DBE5-91C5C67BD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5728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B330-6711-B338-5440-11599A1C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2B3F7B-368F-B9E6-03C5-645BB189C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ED9921A-B267-63CD-D16F-36B1211D7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dirty="0"/>
              <a:t>Bei der Erstellung eines neuen Mitglieds werden alle Nutzereingaben sorgfältig überprüft.</a:t>
            </a:r>
            <a:br>
              <a:rPr lang="de-DE" dirty="0"/>
            </a:br>
            <a:r>
              <a:rPr lang="de-DE" dirty="0"/>
              <a:t>Ich habe mich hier bewusst für eine Kombination aus </a:t>
            </a:r>
            <a:r>
              <a:rPr lang="de-DE" dirty="0" err="1"/>
              <a:t>if</a:t>
            </a:r>
            <a:r>
              <a:rPr lang="de-DE" dirty="0"/>
              <a:t>-Abfragen und </a:t>
            </a:r>
            <a:r>
              <a:rPr lang="de-DE" dirty="0" err="1"/>
              <a:t>isBlank</a:t>
            </a:r>
            <a:r>
              <a:rPr lang="de-DE" dirty="0"/>
              <a:t>() entschieden, da damit auch Leerzeichen ausgeschlossen werden.</a:t>
            </a:r>
          </a:p>
          <a:p>
            <a:r>
              <a:rPr lang="de-DE" dirty="0"/>
              <a:t>Zusätzlich sorge ich dafür, dass z. B. das Datum korrekt geparst und Pflichtfelder wie E-Mail oder Name nicht leer bleiben.</a:t>
            </a:r>
            <a:br>
              <a:rPr lang="de-DE" dirty="0"/>
            </a:br>
            <a:r>
              <a:rPr lang="de-DE" dirty="0"/>
              <a:t>Damit verhindere ich, dass fehlerhafte Daten überhaupt erst zur Datenbank gelangen.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F5D06A-FB85-C99C-3D4B-D1C66FC78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93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F3C54-A7C3-C7A5-1C33-F8DF0D52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A3CF5CE-97C0-D9F3-2C75-67420168C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0B12A18-43B3-C9F3-3EE7-D94405D1B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sz="1900" dirty="0"/>
              <a:t>– einer Java-Anwendung mit lokal angebundener MySQL-Datenbank.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FAF542-C716-CA6F-C438-49EC6FDEB7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234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36C4-902B-0841-37FE-392A92B4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6DC738E-A68A-917A-D8A0-FF8DD5C2D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EBADA8-5B4D-F1F3-E4D4-6BF16677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bei der Eingabe der ID für die Mitgliedsart wird zuerst mithilfe von </a:t>
            </a:r>
            <a:r>
              <a:rPr lang="de-DE" dirty="0" err="1"/>
              <a:t>try</a:t>
            </a:r>
            <a:r>
              <a:rPr lang="de-DE" dirty="0"/>
              <a:t> catch geprüft, ob es sich um eine Zahl handelt. Wenn dies der Fall ist, wird überprüft ob die Zahl mit einer Zahl aus der zu Beginn erstellten Liste </a:t>
            </a:r>
            <a:r>
              <a:rPr lang="de-DE" dirty="0" err="1"/>
              <a:t>Types</a:t>
            </a:r>
            <a:r>
              <a:rPr lang="de-DE" dirty="0"/>
              <a:t> übereinstimmt. Tut sie dies nicht gibt es auch hier eine klare Rückmeldung.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C37302-ADF2-0667-942F-C42DBB6727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29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23AF-A9F9-0CFD-104F-AD9AD6C72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746614-4192-B0B9-175B-6A114DC65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4ABD21-B273-6781-488D-292AEFF8A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Damit sind wir auch schon am Ende der Präsentation angelangt und kommen zu einer kurzen Zusammenfassung und einem kleinen Fazit bzw. Ausblick auf die Erweiterbarkeit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D11AE-81FC-7F6A-85A4-9F6B257D48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1709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4297-6D1C-71B8-BCAC-6269BAFB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450DC5C-79D7-0ACF-B765-58B295C5B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09B6E5-824D-C8BE-3604-D6B49246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sz="2100" dirty="0"/>
              <a:t>Fassen wir kurz zusammen: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100" dirty="0"/>
              <a:t>Ich habe eine Konsolen-Java-Anwendung mit lokaler MySQL-Datenbank entwickelt.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100" dirty="0"/>
              <a:t>Das Programm folgt einer Dreischichtenarchitektur: App, DB und Model.</a:t>
            </a:r>
          </a:p>
          <a:p>
            <a:pPr defTabSz="1284569">
              <a:buFont typeface="Arial" panose="020B0604020202020204" pitchFamily="34" charset="0"/>
              <a:buChar char="•"/>
            </a:pPr>
            <a:r>
              <a:rPr lang="de-DE" sz="2100" dirty="0"/>
              <a:t>Die Kommunikation zur Datenbank erfolgt über JDBC und ist gegen SQL-</a:t>
            </a:r>
            <a:r>
              <a:rPr lang="de-DE" sz="2100" dirty="0" err="1"/>
              <a:t>Injection</a:t>
            </a:r>
            <a:r>
              <a:rPr lang="de-DE" sz="2100" dirty="0"/>
              <a:t> abgesichert.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100" dirty="0"/>
              <a:t>Zentrale Funktionen wie CRUD (CREATE;READ;UPDATE;DELETE, JOIN-Abfragen und Validierung wurden umgesetzt.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C23C71-4310-2DED-A466-573296798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98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F36E-3064-332E-B605-F93C384B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240358-1879-90A2-E4D1-DBE5DBB64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7EA4CE-43F7-EB05-F279-812D6B020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sz="2100" dirty="0"/>
              <a:t>Es gäbe viele Möglichkeiten, das Programm weiterzuentwickeln:</a:t>
            </a:r>
          </a:p>
          <a:p>
            <a:pPr>
              <a:buNone/>
            </a:pPr>
            <a:r>
              <a:rPr lang="de-DE" sz="2100" dirty="0" err="1"/>
              <a:t>Zb</a:t>
            </a:r>
            <a:r>
              <a:rPr lang="de-DE" sz="2100" dirty="0"/>
              <a:t> wäre es möglich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100" dirty="0"/>
              <a:t>Eine grafische Oberfläche (z. B. mit JavaFX oder als Webanwendung)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100" dirty="0"/>
              <a:t>Die Datenbank durch weitere Tabellen mehr zu normalisieren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100" dirty="0"/>
              <a:t>Man könnte außerdem noch ein Login-/Rollen-System entwickeln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100" dirty="0"/>
              <a:t>Oder eine Statistik Modul einbauen, durch das man die </a:t>
            </a:r>
            <a:r>
              <a:rPr lang="de-DE" sz="2100" dirty="0" err="1"/>
              <a:t>datenbank</a:t>
            </a:r>
            <a:r>
              <a:rPr lang="de-DE" sz="2100" dirty="0"/>
              <a:t> besser filtern und sortieren kann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100" dirty="0"/>
              <a:t>Des Weiteren wäre auch eine Export/Import-Funktion möglich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100" dirty="0"/>
              <a:t>Zugriff über ein Netzwerk oder sogar eine Cloud-Datenbank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6D3695-9725-BF2B-06E3-66A5CF7D1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748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  <a:br>
              <a:rPr lang="de-DE" dirty="0"/>
            </a:br>
            <a:r>
              <a:rPr lang="de-DE" dirty="0"/>
              <a:t>Ich freue mich jetzt auf Ihre Fragen und den Austausch im Kolloquium.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650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/>
              <a:t>Ich habe meine Präsentation in vier Hauptbereiche unterteilt.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Als erstes gibt es eine </a:t>
            </a:r>
            <a:r>
              <a:rPr lang="de-DE" b="1" dirty="0"/>
              <a:t>Live-Demonstration</a:t>
            </a:r>
            <a:r>
              <a:rPr lang="de-DE" dirty="0"/>
              <a:t> – Dabei zeige ich was das Programm kann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Als zweites schauen wir uns den: </a:t>
            </a:r>
            <a:r>
              <a:rPr lang="de-DE" b="1" dirty="0"/>
              <a:t>Aufbau</a:t>
            </a:r>
            <a:r>
              <a:rPr lang="de-DE" dirty="0"/>
              <a:t> und die Architektur an – Wie ist es technisch strukturiert?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Dann nehmen wir Ausschnitte aus dem Quellcode unter die Lupe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Und Zum Schluss gibt es ein kleines </a:t>
            </a:r>
            <a:r>
              <a:rPr lang="de-DE" b="1" dirty="0"/>
              <a:t>Fazit &amp; einen Ausblick </a:t>
            </a:r>
            <a:r>
              <a:rPr lang="de-DE" b="0" dirty="0"/>
              <a:t>auf einige Möglichkeiten das Programm noch zu erweitern.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9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2E7A-C92C-44E9-DF0C-0C6D951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B2ED9D9-A1B6-8C74-4872-0B977D0EF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A920E9-C74D-1E1E-2A19-F5190E2CC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Dann lasst uns doch direkt einmal mit der Programmdemonstration beginnen: 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43"/>
              </a:spcAft>
            </a:pP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A4F9B3-78A8-5238-2AC7-6B34F2713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30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A740-FB48-2130-D62B-EC82AC880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400CBF-CAE4-4C0A-13ED-0391A1E44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4AA0D3-10F2-51B6-4317-B1181A026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/>
              <a:t>Ich starte die Anwendung in einer lokalen Umgebung. Die Datenbank läuft per MySQL lokal auf meinem Gerät, die Verbindung erfolgt via JDBC</a:t>
            </a:r>
            <a:r>
              <a:rPr lang="de-DE" sz="1700" dirty="0">
                <a:latin typeface="Aptos" panose="020B0004020202020204" pitchFamily="34" charset="0"/>
                <a:cs typeface="Times New Roman" panose="02020603050405020304" pitchFamily="18" charset="0"/>
              </a:rPr>
              <a:t>, dazu später mehr.</a:t>
            </a:r>
          </a:p>
          <a:p>
            <a:pPr>
              <a:buNone/>
            </a:pPr>
            <a:r>
              <a:rPr lang="de-DE" sz="1900" dirty="0"/>
              <a:t>Zeige live: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900" b="1" dirty="0"/>
              <a:t>Mitglied hinzufügen</a:t>
            </a:r>
            <a:r>
              <a:rPr lang="de-DE" sz="1900" dirty="0"/>
              <a:t> (zeigen, wie Felder abgefragt werden)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900" b="1" dirty="0"/>
              <a:t>Suche nach Name/ID</a:t>
            </a:r>
            <a:endParaRPr lang="de-DE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900" b="1" dirty="0"/>
              <a:t>Bearbeiten + Löschen</a:t>
            </a:r>
            <a:endParaRPr lang="de-DE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900" b="1" dirty="0"/>
              <a:t>Anzeige aller Mitglieder mit JOIN</a:t>
            </a:r>
            <a:endParaRPr lang="de-DE" sz="1900" dirty="0"/>
          </a:p>
          <a:p>
            <a:pPr>
              <a:lnSpc>
                <a:spcPct val="107000"/>
              </a:lnSpc>
              <a:spcAft>
                <a:spcPts val="843"/>
              </a:spcAft>
            </a:pP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F4335C-3847-9FCF-64B3-326A367A1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444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5416-1A6F-B32E-A097-0C547485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6A83AF-581D-FDA4-8D77-BCC51CFCD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61AD75-1082-CE6D-E992-3EA48DDBC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Schauen wir uns nun den Aufbau des Programms an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C99C77-0665-BD9F-A01E-4E15C6FD07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12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3982-F12C-FF68-FD43-497BE0747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80F7E0-5849-6401-DFA3-88747128C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9E2BAE-7112-6301-F36D-83DD6263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Ich habe mich für eine klassische dreischichtige Architektur entschieden: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 gibt die Modelschicht für die Datenstruktur, 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</a:t>
            </a:r>
            <a:r>
              <a:rPr lang="de-DE" sz="19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DataBase</a:t>
            </a: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Schicht für die Datenbankoperationen,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Und die App Schicht für die Benutzerinteraktionen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FC7E1-07D5-38D2-A118-2EC499BA7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88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B712E-50D1-32E4-8EE8-7543A3BD5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C055F3-6448-F0D7-F5E0-59199B91B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7AB786E-EBAD-76B6-21ED-288F26BAF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Dieses Programm interagiert dann mit der Datenbank, wobei nur Operationen aus der DB-Schicht ausgeführt werden.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Zum  Aufbau der Datenbank komme ich später </a:t>
            </a:r>
            <a:r>
              <a:rPr lang="de-DE" sz="19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nocheinmal</a:t>
            </a: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AA7591-F880-8F50-ED2A-F97B702C6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38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6883-6A06-3053-6889-5E4F06C5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20C12C-6522-63FD-EF52-692BE172F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9DC8BF-A806-9A8C-A37F-8227ADCB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verschiedenen Schichten enthalten jeweils mehrere Klassen: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App-Schicht ist gestaffelt in Main und </a:t>
            </a:r>
            <a:r>
              <a:rPr lang="de-DE" sz="19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MemberManager</a:t>
            </a: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43"/>
              </a:spcAft>
            </a:pP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DB-Schicht enthält den </a:t>
            </a:r>
            <a:r>
              <a:rPr lang="de-DE" sz="19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DatabaseManager</a:t>
            </a: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43"/>
              </a:spcAft>
            </a:pP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Und die Model-Schicht enthält quasi die Vorlagen für den Aufbau eines Member oder </a:t>
            </a:r>
            <a:r>
              <a:rPr lang="de-DE" sz="19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MembershipType</a:t>
            </a: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Objekts</a:t>
            </a:r>
          </a:p>
          <a:p>
            <a:pPr>
              <a:lnSpc>
                <a:spcPct val="107000"/>
              </a:lnSpc>
              <a:spcAft>
                <a:spcPts val="843"/>
              </a:spcAft>
            </a:pPr>
            <a:endParaRPr lang="de-DE" sz="19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43"/>
              </a:spcAft>
            </a:pPr>
            <a:r>
              <a:rPr lang="de-DE" sz="19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 diese einzelnen Klassen ausführen, kann man im folgenden UML-Diagramm noch einmal gut sehen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FF54C-34FB-C734-83BF-DB2B79D78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313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Gerader Verbinde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Untere Linien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ihand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0" name="Freihand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90488-1D2D-45FC-A42D-25F856479C81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E48D7D-22EE-42F4-A78D-BF51DA417E59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457F39-CBF0-4D6E-8223-6AABCE028B0C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80A33B-F0D3-4CCD-934C-3A418D338F48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Gerader Verbinde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0029A-92A0-4B83-B83D-3D25E123C16B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0DE14F-832E-4243-A64C-072E4112B828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CA0E625-2BCF-471C-BF07-3E47DAD03A33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1F216F1-5E6C-4D1E-8B04-BA461CF83008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8460F5-0682-4F91-B958-17F2E22238F4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2E1AF8-0C97-41FF-9C69-BFEB0F5A6EF5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AA85DC-AC20-450F-8EFE-0D856D5BDC88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ke Linien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ihand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de-DE" dirty="0"/>
              <a:t>Textmasterformate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EBCA-1808-4B9E-8140-5B390D90011A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5.xml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sv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serlo.org/lerntipps/131138/zusammenfassun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tockphoto.com/photo/a-tired-programmer-in-the-office-a-hungover-morning-at-work-close-up-image-of-sleepy-gm1410854069-460901598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12" Type="http://schemas.openxmlformats.org/officeDocument/2006/relationships/slide" Target="slide2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4.xml"/><Relationship Id="rId5" Type="http://schemas.openxmlformats.org/officeDocument/2006/relationships/image" Target="../media/image5.png"/><Relationship Id="rId10" Type="http://schemas.openxmlformats.org/officeDocument/2006/relationships/slide" Target="slide6.xml"/><Relationship Id="rId4" Type="http://schemas.openxmlformats.org/officeDocument/2006/relationships/image" Target="../media/image4.png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E39ED52-6BC0-3E85-60F1-B6334AAFC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70FA41D-B42C-10F7-046A-37678CB6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515" r="7667" b="5980"/>
          <a:stretch/>
        </p:blipFill>
        <p:spPr>
          <a:xfrm>
            <a:off x="2494012" y="3635985"/>
            <a:ext cx="7656533" cy="3600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4B24F666-8F37-E1E5-5113-C96E6A68DA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0102087"/>
                  </p:ext>
                </p:extLst>
              </p:nvPr>
            </p:nvGraphicFramePr>
            <p:xfrm>
              <a:off x="5360291" y="-4419872"/>
              <a:ext cx="1468242" cy="35283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68242" cy="3528392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97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4B24F666-8F37-E1E5-5113-C96E6A68DA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291" y="-4419872"/>
                <a:ext cx="1468242" cy="352839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8283E376-D10C-31BE-3DA4-D56801CC282B}"/>
              </a:ext>
            </a:extLst>
          </p:cNvPr>
          <p:cNvSpPr txBox="1">
            <a:spLocks/>
          </p:cNvSpPr>
          <p:nvPr/>
        </p:nvSpPr>
        <p:spPr>
          <a:xfrm>
            <a:off x="648804" y="2080098"/>
            <a:ext cx="10891212" cy="155588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latin typeface="Aharoni" panose="02010803020104030203" pitchFamily="2" charset="-79"/>
                <a:cs typeface="Aharoni" panose="02010803020104030203" pitchFamily="2" charset="-79"/>
              </a:rPr>
              <a:t>Mitgliederverwaltung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2D557E1-AA28-5ED4-02AB-F73C596CB471}"/>
              </a:ext>
            </a:extLst>
          </p:cNvPr>
          <p:cNvSpPr txBox="1"/>
          <p:nvPr/>
        </p:nvSpPr>
        <p:spPr>
          <a:xfrm>
            <a:off x="-6939036" y="1259979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cap="all" dirty="0">
                <a:latin typeface="Gill Sans MT" panose="020B0502020104020203" pitchFamily="34" charset="0"/>
                <a:cs typeface="Aharoni" panose="02010803020104030203" pitchFamily="2" charset="-79"/>
              </a:rPr>
              <a:t>Überblick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95E87BE-7223-1E11-32D8-25B2EBBA7F7F}"/>
              </a:ext>
            </a:extLst>
          </p:cNvPr>
          <p:cNvSpPr txBox="1">
            <a:spLocks/>
          </p:cNvSpPr>
          <p:nvPr/>
        </p:nvSpPr>
        <p:spPr>
          <a:xfrm>
            <a:off x="3320965" y="1750657"/>
            <a:ext cx="5546889" cy="82011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cap="all" dirty="0">
                <a:latin typeface="Gill Sans MT" panose="020B0502020104020203" pitchFamily="34" charset="0"/>
              </a:rPr>
              <a:t>Eine datenbankgestützte</a:t>
            </a:r>
          </a:p>
        </p:txBody>
      </p:sp>
    </p:spTree>
    <p:extLst>
      <p:ext uri="{BB962C8B-B14F-4D97-AF65-F5344CB8AC3E}">
        <p14:creationId xmlns:p14="http://schemas.microsoft.com/office/powerpoint/2010/main" val="282738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402F269-22EE-263C-8AF2-0A6B0D58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124"/>
              </a:clrFrom>
              <a:clrTo>
                <a:srgbClr val="20212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567" t="1704" r="1299" b="2564"/>
          <a:stretch/>
        </p:blipFill>
        <p:spPr>
          <a:xfrm>
            <a:off x="782362" y="-35737"/>
            <a:ext cx="10624100" cy="68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41AFCE-A307-6435-F583-C00F5923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BDF56CA2-FE35-0F0D-1918-985DC4C8B36C}"/>
              </a:ext>
            </a:extLst>
          </p:cNvPr>
          <p:cNvGraphicFramePr/>
          <p:nvPr/>
        </p:nvGraphicFramePr>
        <p:xfrm>
          <a:off x="-314300" y="800708"/>
          <a:ext cx="59122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F143110B-F6DE-7BD8-3C50-D15EE8938B25}"/>
              </a:ext>
            </a:extLst>
          </p:cNvPr>
          <p:cNvSpPr/>
          <p:nvPr/>
        </p:nvSpPr>
        <p:spPr>
          <a:xfrm>
            <a:off x="667908" y="133645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2CDA5FD8-0F27-773D-D519-22F02F10FAAB}"/>
              </a:ext>
            </a:extLst>
          </p:cNvPr>
          <p:cNvSpPr/>
          <p:nvPr/>
        </p:nvSpPr>
        <p:spPr>
          <a:xfrm>
            <a:off x="553608" y="181270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Grafik 17" descr="Zahnrad mit einfarbiger Füllung">
            <a:extLst>
              <a:ext uri="{FF2B5EF4-FFF2-40B4-BE49-F238E27FC236}">
                <a16:creationId xmlns:a16="http://schemas.microsoft.com/office/drawing/2014/main" id="{1ACEAA63-6FA0-8000-55B0-BBFC05ECCB82}"/>
              </a:ext>
            </a:extLst>
          </p:cNvPr>
          <p:cNvSpPr/>
          <p:nvPr/>
        </p:nvSpPr>
        <p:spPr>
          <a:xfrm>
            <a:off x="553608" y="4806156"/>
            <a:ext cx="720026" cy="71539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942BD5BC-5180-50FA-08EC-36513D6D5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742" y="2935796"/>
            <a:ext cx="914400" cy="914400"/>
          </a:xfrm>
          <a:prstGeom prst="rect">
            <a:avLst/>
          </a:prstGeom>
        </p:spPr>
      </p:pic>
      <p:pic>
        <p:nvPicPr>
          <p:cNvPr id="9" name="Grafik 8" descr="Server mit einfarbiger Füllung">
            <a:extLst>
              <a:ext uri="{FF2B5EF4-FFF2-40B4-BE49-F238E27FC236}">
                <a16:creationId xmlns:a16="http://schemas.microsoft.com/office/drawing/2014/main" id="{FAE8CCBD-D020-DC80-ABB2-E2F87069E7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580" y="1555527"/>
            <a:ext cx="4306398" cy="4306398"/>
          </a:xfrm>
          <a:prstGeom prst="rect">
            <a:avLst/>
          </a:prstGeom>
        </p:spPr>
      </p:pic>
      <p:pic>
        <p:nvPicPr>
          <p:cNvPr id="11" name="Grafik 10" descr="Ethernet mit einfarbiger Füllung">
            <a:extLst>
              <a:ext uri="{FF2B5EF4-FFF2-40B4-BE49-F238E27FC236}">
                <a16:creationId xmlns:a16="http://schemas.microsoft.com/office/drawing/2014/main" id="{AE389D76-CB4E-C98A-46A2-8F2776DE31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8330" y="2555079"/>
            <a:ext cx="2258250" cy="174784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8C0430F8-401B-3DFF-FE75-277E14DA2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1191037"/>
                  </p:ext>
                </p:extLst>
              </p:nvPr>
            </p:nvGraphicFramePr>
            <p:xfrm>
              <a:off x="9982844" y="2987751"/>
              <a:ext cx="1151828" cy="648072"/>
            </p:xfrm>
            <a:graphic>
              <a:graphicData uri="http://schemas.microsoft.com/office/powerpoint/2016/slidezoom">
                <pslz:sldZm>
                  <pslz:sldZmObj sldId="295" cId="6961151">
                    <pslz:zmPr id="{EFF2570D-26D3-4372-A9BB-5C5FD409014B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28" cy="6480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C0430F8-401B-3DFF-FE75-277E14DA2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2844" y="2987751"/>
                <a:ext cx="1151828" cy="6480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18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460C520-628B-5F9D-E164-FD3A299A9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34951"/>
              </p:ext>
            </p:extLst>
          </p:nvPr>
        </p:nvGraphicFramePr>
        <p:xfrm>
          <a:off x="402216" y="2725921"/>
          <a:ext cx="4036012" cy="18592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3890135836"/>
                    </a:ext>
                  </a:extLst>
                </a:gridCol>
                <a:gridCol w="2307821">
                  <a:extLst>
                    <a:ext uri="{9D8B030D-6E8A-4147-A177-3AD203B41FA5}">
                      <a16:colId xmlns:a16="http://schemas.microsoft.com/office/drawing/2014/main" val="1666459905"/>
                    </a:ext>
                  </a:extLst>
                </a:gridCol>
              </a:tblGrid>
              <a:tr h="297424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68135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MitgliedsartID</a:t>
                      </a:r>
                      <a:r>
                        <a:rPr lang="de-DE" sz="2000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INT PRIMARY KEY AUTO 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61551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VARCHAR(30) NOT NULL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7279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1A815A3-466B-CB54-6CF2-2173F3B57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46628"/>
              </p:ext>
            </p:extLst>
          </p:nvPr>
        </p:nvGraphicFramePr>
        <p:xfrm>
          <a:off x="6094412" y="958081"/>
          <a:ext cx="5684958" cy="53949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42479">
                  <a:extLst>
                    <a:ext uri="{9D8B030D-6E8A-4147-A177-3AD203B41FA5}">
                      <a16:colId xmlns:a16="http://schemas.microsoft.com/office/drawing/2014/main" val="1890954668"/>
                    </a:ext>
                  </a:extLst>
                </a:gridCol>
                <a:gridCol w="2842479">
                  <a:extLst>
                    <a:ext uri="{9D8B030D-6E8A-4147-A177-3AD203B41FA5}">
                      <a16:colId xmlns:a16="http://schemas.microsoft.com/office/drawing/2014/main" val="2782997965"/>
                    </a:ext>
                  </a:extLst>
                </a:gridCol>
              </a:tblGrid>
              <a:tr h="449171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6094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Mitglied_id</a:t>
                      </a:r>
                      <a:r>
                        <a:rPr lang="de-DE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PRIMARY KEY AUTO_INCREMENT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2524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1677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Nachname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919487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Geburtsdatum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40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Straße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06190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79882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3788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45341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 (FK)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NOT NULL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8882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Eintrittsdatum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5144"/>
                  </a:ext>
                </a:extLst>
              </a:tr>
            </a:tbl>
          </a:graphicData>
        </a:graphic>
      </p:graphicFrame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9143E58-2BAE-73E9-9FD2-EAE128E6B8B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438228" y="3655561"/>
            <a:ext cx="1656184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919F8279-BDA1-4BCF-16BE-738DFB5CBB0A}"/>
              </a:ext>
            </a:extLst>
          </p:cNvPr>
          <p:cNvSpPr txBox="1"/>
          <p:nvPr/>
        </p:nvSpPr>
        <p:spPr>
          <a:xfrm>
            <a:off x="4942284" y="3227591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1:n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FB5C62-1E19-FF9D-C068-C8A99A277D59}"/>
              </a:ext>
            </a:extLst>
          </p:cNvPr>
          <p:cNvSpPr txBox="1"/>
          <p:nvPr/>
        </p:nvSpPr>
        <p:spPr>
          <a:xfrm>
            <a:off x="402216" y="206655"/>
            <a:ext cx="4320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Tabellen </a:t>
            </a:r>
          </a:p>
          <a:p>
            <a:r>
              <a:rPr lang="de-DE" sz="4400" b="1" dirty="0">
                <a:latin typeface="Gill Sans MT" panose="020B0502020104020203" pitchFamily="34" charset="0"/>
              </a:rPr>
              <a:t>der Datenbank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C945BD4-F90D-33E9-75E9-E925F66C88C4}"/>
              </a:ext>
            </a:extLst>
          </p:cNvPr>
          <p:cNvSpPr txBox="1"/>
          <p:nvPr/>
        </p:nvSpPr>
        <p:spPr>
          <a:xfrm>
            <a:off x="765819" y="-1823495"/>
            <a:ext cx="395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SQL-Query</a:t>
            </a:r>
            <a:endParaRPr lang="de-DE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CE0E53B-2474-9DA5-3E58-D52BE184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A38C7FB-469B-011E-D1CF-9F9D0CF9A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46270"/>
              </p:ext>
            </p:extLst>
          </p:nvPr>
        </p:nvGraphicFramePr>
        <p:xfrm>
          <a:off x="-6939036" y="2725921"/>
          <a:ext cx="4036012" cy="18592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3890135836"/>
                    </a:ext>
                  </a:extLst>
                </a:gridCol>
                <a:gridCol w="2307821">
                  <a:extLst>
                    <a:ext uri="{9D8B030D-6E8A-4147-A177-3AD203B41FA5}">
                      <a16:colId xmlns:a16="http://schemas.microsoft.com/office/drawing/2014/main" val="1666459905"/>
                    </a:ext>
                  </a:extLst>
                </a:gridCol>
              </a:tblGrid>
              <a:tr h="297424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68135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MitgliedsartID</a:t>
                      </a:r>
                      <a:r>
                        <a:rPr lang="de-DE" sz="2000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INT PRIMARY KEY AUTO 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61551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VARCHAR(30) NOT NULL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7279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8721D6A-C080-A117-4750-20C65C641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69473"/>
              </p:ext>
            </p:extLst>
          </p:nvPr>
        </p:nvGraphicFramePr>
        <p:xfrm>
          <a:off x="13871276" y="1053331"/>
          <a:ext cx="5684958" cy="53949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42479">
                  <a:extLst>
                    <a:ext uri="{9D8B030D-6E8A-4147-A177-3AD203B41FA5}">
                      <a16:colId xmlns:a16="http://schemas.microsoft.com/office/drawing/2014/main" val="1890954668"/>
                    </a:ext>
                  </a:extLst>
                </a:gridCol>
                <a:gridCol w="2842479">
                  <a:extLst>
                    <a:ext uri="{9D8B030D-6E8A-4147-A177-3AD203B41FA5}">
                      <a16:colId xmlns:a16="http://schemas.microsoft.com/office/drawing/2014/main" val="2782997965"/>
                    </a:ext>
                  </a:extLst>
                </a:gridCol>
              </a:tblGrid>
              <a:tr h="449171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6094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Mitglied_id</a:t>
                      </a:r>
                      <a:r>
                        <a:rPr lang="de-DE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PRIMARY KEY AUTO_INCREMENT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2524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1677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Nachname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919487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Geburtsdatum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40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Straße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06190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79882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3788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45341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 (FK)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NOT NULL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8882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Eintrittsdatum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5144"/>
                  </a:ext>
                </a:extLst>
              </a:tr>
            </a:tbl>
          </a:graphicData>
        </a:graphic>
      </p:graphicFrame>
      <p:sp>
        <p:nvSpPr>
          <p:cNvPr id="19" name="Textfeld 18">
            <a:extLst>
              <a:ext uri="{FF2B5EF4-FFF2-40B4-BE49-F238E27FC236}">
                <a16:creationId xmlns:a16="http://schemas.microsoft.com/office/drawing/2014/main" id="{6375DB85-F25E-4FA5-6BC6-73049241B26E}"/>
              </a:ext>
            </a:extLst>
          </p:cNvPr>
          <p:cNvSpPr txBox="1"/>
          <p:nvPr/>
        </p:nvSpPr>
        <p:spPr>
          <a:xfrm>
            <a:off x="621804" y="-1971600"/>
            <a:ext cx="395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ER-Diagramm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DD2D21-0A46-A68C-A867-4253FFB900B8}"/>
              </a:ext>
            </a:extLst>
          </p:cNvPr>
          <p:cNvSpPr txBox="1"/>
          <p:nvPr/>
        </p:nvSpPr>
        <p:spPr>
          <a:xfrm>
            <a:off x="621803" y="283890"/>
            <a:ext cx="395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SQL-Query: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1D974B-1163-6AD3-78B8-FE856FBED11E}"/>
              </a:ext>
            </a:extLst>
          </p:cNvPr>
          <p:cNvSpPr txBox="1"/>
          <p:nvPr/>
        </p:nvSpPr>
        <p:spPr>
          <a:xfrm>
            <a:off x="4366220" y="428178"/>
            <a:ext cx="747621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CREATE TABLE </a:t>
            </a:r>
            <a:r>
              <a:rPr lang="de-DE" dirty="0">
                <a:solidFill>
                  <a:srgbClr val="FFFF00"/>
                </a:solidFill>
              </a:rPr>
              <a:t>Mitgliedsarten (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FFFF00"/>
                </a:solidFill>
              </a:rPr>
              <a:t>membershipTypeID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INT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AUTO_INCREMENT PRIMARY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KEY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FFFF00"/>
                </a:solidFill>
              </a:rPr>
              <a:t>bezeichnung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VARCHAR(30)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 UNIQUE</a:t>
            </a:r>
            <a:r>
              <a:rPr lang="de-DE" dirty="0">
                <a:solidFill>
                  <a:srgbClr val="FFFF00"/>
                </a:solidFill>
              </a:rPr>
              <a:t>);</a:t>
            </a:r>
          </a:p>
          <a:p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CREATE TABLE </a:t>
            </a:r>
            <a:r>
              <a:rPr lang="de-DE" dirty="0">
                <a:solidFill>
                  <a:srgbClr val="00B050"/>
                </a:solidFill>
              </a:rPr>
              <a:t>Mitglieder (</a:t>
            </a:r>
          </a:p>
          <a:p>
            <a:r>
              <a:rPr lang="de-DE" dirty="0">
                <a:solidFill>
                  <a:srgbClr val="00B050"/>
                </a:solidFill>
              </a:rPr>
              <a:t>  </a:t>
            </a:r>
            <a:r>
              <a:rPr lang="de-DE" dirty="0" err="1">
                <a:solidFill>
                  <a:srgbClr val="00B050"/>
                </a:solidFill>
              </a:rPr>
              <a:t>mitgliedID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INT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AUTO_INCREMENT PRIMARY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KEY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vorname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VARCHAR(50)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nachname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VARCHAR(50)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geburtsdatum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DATE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straße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VARCHAR(100)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plz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VARCHAR(10)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ort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VARCHAR(50)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>
                <a:solidFill>
                  <a:srgbClr val="00B050"/>
                </a:solidFill>
              </a:rPr>
              <a:t>email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VARCHAR(100)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eintrittsdatum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DATE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mitgliedsart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INT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FOREIGN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KEY</a:t>
            </a:r>
            <a:r>
              <a:rPr lang="de-DE" dirty="0"/>
              <a:t> (</a:t>
            </a:r>
            <a:r>
              <a:rPr lang="de-DE" dirty="0" err="1">
                <a:solidFill>
                  <a:srgbClr val="00B050"/>
                </a:solidFill>
              </a:rPr>
              <a:t>mitgliedsart</a:t>
            </a:r>
            <a:r>
              <a:rPr lang="de-DE" dirty="0"/>
              <a:t>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REFERENCES </a:t>
            </a:r>
            <a:r>
              <a:rPr lang="de-DE" dirty="0">
                <a:solidFill>
                  <a:srgbClr val="FFFF00"/>
                </a:solidFill>
              </a:rPr>
              <a:t>Mitgliedsarten(</a:t>
            </a:r>
            <a:r>
              <a:rPr lang="de-DE" dirty="0" err="1">
                <a:solidFill>
                  <a:srgbClr val="FFFF00"/>
                </a:solidFill>
              </a:rPr>
              <a:t>membershipTypeID</a:t>
            </a:r>
            <a:r>
              <a:rPr lang="de-DE" dirty="0">
                <a:solidFill>
                  <a:srgbClr val="FFFF00"/>
                </a:solidFill>
              </a:rPr>
              <a:t>) </a:t>
            </a:r>
            <a:r>
              <a:rPr lang="de-DE" dirty="0">
                <a:solidFill>
                  <a:srgbClr val="00B05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603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9CC2130-6F91-5730-9EEC-E36347B60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735BE23-78FB-B8B2-EEDB-78CB69F9FB70}"/>
              </a:ext>
            </a:extLst>
          </p:cNvPr>
          <p:cNvSpPr txBox="1"/>
          <p:nvPr/>
        </p:nvSpPr>
        <p:spPr>
          <a:xfrm>
            <a:off x="1229" y="4725144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3. </a:t>
            </a:r>
            <a:r>
              <a:rPr lang="de-DE" sz="6000" b="1" dirty="0">
                <a:latin typeface="Gill Sans MT" panose="020B0502020104020203" pitchFamily="34" charset="0"/>
              </a:rPr>
              <a:t>Quellcode im Detail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84273AD-C0DC-6776-F3D7-2B74A997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48" y="1117193"/>
            <a:ext cx="3590528" cy="359052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F07BF7F8-497D-0B5D-541E-36DBBB8367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9573111"/>
                  </p:ext>
                </p:extLst>
              </p:nvPr>
            </p:nvGraphicFramePr>
            <p:xfrm flipV="1">
              <a:off x="6013157" y="3501007"/>
              <a:ext cx="127979" cy="72007"/>
            </p:xfrm>
            <a:graphic>
              <a:graphicData uri="http://schemas.microsoft.com/office/powerpoint/2016/slidezoom">
                <pslz:sldZm>
                  <pslz:sldZmObj sldId="324" cId="1884889048">
                    <pslz:zmPr id="{2A07B48A-71E4-4DB3-AF09-2797A9012201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127979" cy="7200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Folien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07BF7F8-497D-0B5D-541E-36DBBB8367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6013157" y="3501007"/>
                <a:ext cx="127979" cy="720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4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846C29-889E-8012-2F63-534B2033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EA64CFD-D3FD-58B6-103E-E2A71FFC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7113"/>
            <a:ext cx="10360501" cy="733896"/>
          </a:xfrm>
        </p:spPr>
        <p:txBody>
          <a:bodyPr/>
          <a:lstStyle/>
          <a:p>
            <a:r>
              <a:rPr lang="de-DE" b="1" dirty="0">
                <a:latin typeface="Gill Sans MT" panose="020B0502020104020203" pitchFamily="34" charset="0"/>
              </a:rPr>
              <a:t>Datenbankanbindung mit JDBC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CF81A85-8F4A-C33D-CB0D-5A96C1B0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02" y="4797152"/>
            <a:ext cx="1131761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DriverManager.getConnection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Bildet Schnittstelle zwischen Java und MySQL-Datenbank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Verbindungsmanagement (Host, User, Passwort)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5F02AA-938D-7CF3-040D-413BBAD7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4" t="1" r="3324" b="-1319"/>
          <a:stretch/>
        </p:blipFill>
        <p:spPr>
          <a:xfrm>
            <a:off x="204633" y="1532919"/>
            <a:ext cx="11779556" cy="2862322"/>
          </a:xfrm>
          <a:prstGeom prst="rect">
            <a:avLst/>
          </a:prstGeom>
        </p:spPr>
      </p:pic>
      <p:sp>
        <p:nvSpPr>
          <p:cNvPr id="2" name="Titel 3">
            <a:extLst>
              <a:ext uri="{FF2B5EF4-FFF2-40B4-BE49-F238E27FC236}">
                <a16:creationId xmlns:a16="http://schemas.microsoft.com/office/drawing/2014/main" id="{32803E11-74B3-665C-05A4-3AA01F3F9529}"/>
              </a:ext>
            </a:extLst>
          </p:cNvPr>
          <p:cNvSpPr txBox="1">
            <a:spLocks/>
          </p:cNvSpPr>
          <p:nvPr/>
        </p:nvSpPr>
        <p:spPr>
          <a:xfrm>
            <a:off x="-204636" y="-6859157"/>
            <a:ext cx="1120698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Gill Sans MT" panose="020B0502020104020203" pitchFamily="34" charset="0"/>
              </a:rPr>
              <a:t>Hinzufügen eines Mitglieds zur Datenbank  Teil 1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B00E751-F879-0B92-3C9A-3BDBC4FDE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54" y="11355388"/>
            <a:ext cx="115932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PreparedStatement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Vorbereitete SQL-Statements für sichere Datenbankoperationen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Verhindert SQL-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Injection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 (durch Parameterbindung mit ?-Platzhaltern)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295E77-8328-82D9-4E79-4CFE2D12EF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5" r="389" b="73585"/>
          <a:stretch/>
        </p:blipFill>
        <p:spPr>
          <a:xfrm>
            <a:off x="-25429" y="7351121"/>
            <a:ext cx="12136228" cy="10081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EBBF10-1B62-55D3-4268-4DFFA47389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193"/>
          <a:stretch/>
        </p:blipFill>
        <p:spPr>
          <a:xfrm>
            <a:off x="0" y="8541568"/>
            <a:ext cx="12032771" cy="27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8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01F850C-4310-F3FD-9FD0-C370D443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20698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Hinzufügen eines Mitglieds zur Datenbank  Teil 1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830E7EA-EB46-EFEB-2472-FBF2D8C3F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80" y="5120024"/>
            <a:ext cx="115932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PreparedStatement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Vorbereitete SQL-Statements für sichere Datenbankoperationen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Verhindert SQL-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Injection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 (durch Parameterbindung mit ?-Platzhaltern)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2A0CD1-3616-BBFE-9303-FCC18326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5" r="389" b="73585"/>
          <a:stretch/>
        </p:blipFill>
        <p:spPr>
          <a:xfrm>
            <a:off x="52597" y="1115757"/>
            <a:ext cx="12136228" cy="10081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834EBE1-F3B7-3C7B-DAC4-382F8E1D5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197"/>
          <a:stretch/>
        </p:blipFill>
        <p:spPr>
          <a:xfrm>
            <a:off x="78026" y="2306204"/>
            <a:ext cx="12032771" cy="2778052"/>
          </a:xfrm>
          <a:prstGeom prst="rect">
            <a:avLst/>
          </a:prstGeom>
        </p:spPr>
      </p:pic>
      <p:sp>
        <p:nvSpPr>
          <p:cNvPr id="2" name="Titel 3">
            <a:extLst>
              <a:ext uri="{FF2B5EF4-FFF2-40B4-BE49-F238E27FC236}">
                <a16:creationId xmlns:a16="http://schemas.microsoft.com/office/drawing/2014/main" id="{AC5BACC2-B745-2C1F-4590-BF0A36B4928E}"/>
              </a:ext>
            </a:extLst>
          </p:cNvPr>
          <p:cNvSpPr txBox="1">
            <a:spLocks/>
          </p:cNvSpPr>
          <p:nvPr/>
        </p:nvSpPr>
        <p:spPr>
          <a:xfrm>
            <a:off x="-14211844" y="260648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Gill Sans MT" panose="020B0502020104020203" pitchFamily="34" charset="0"/>
              </a:rPr>
              <a:t>Hinzufügen eines Mitglieds zur Datenbank Teil 2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5850124-E1BF-50B5-0573-67D9E328F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62443" y="4658360"/>
            <a:ext cx="1131761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executeUpdate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Fügt neuen Datensatz in DB ein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getGeneratedKeys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  <a:endParaRPr kumimoji="0" lang="de-DE" altLang="de-DE" sz="3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Liefert die automatisch generierte ID zurück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4C9E1-7D8F-D9A4-5DC0-FDF644891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734056" y="1124744"/>
            <a:ext cx="10369152" cy="33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3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6E7315-49DB-6462-1BB8-2F75294A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64878F-0C32-AC0D-9086-12F0CC92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Hinzufügen eines Mitglieds zur Datenbank Teil 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7C4B6ED-2A79-0166-CD41-73BCA6452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01" y="4658360"/>
            <a:ext cx="1131761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executeUpdate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Fügt neuen Datensatz in DB ein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getGeneratedKeys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  <a:endParaRPr kumimoji="0" lang="de-DE" altLang="de-DE" sz="3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Liefert die automatisch generierte ID zurück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CF2C43-5E14-EDF0-7A9A-E1877F29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1124744"/>
            <a:ext cx="10369152" cy="3357630"/>
          </a:xfrm>
          <a:prstGeom prst="rect">
            <a:avLst/>
          </a:prstGeom>
        </p:spPr>
      </p:pic>
      <p:sp>
        <p:nvSpPr>
          <p:cNvPr id="2" name="Titel 3">
            <a:extLst>
              <a:ext uri="{FF2B5EF4-FFF2-40B4-BE49-F238E27FC236}">
                <a16:creationId xmlns:a16="http://schemas.microsoft.com/office/drawing/2014/main" id="{0DE6FF5B-8353-C48F-F5BD-6FDAF608AB2A}"/>
              </a:ext>
            </a:extLst>
          </p:cNvPr>
          <p:cNvSpPr txBox="1">
            <a:spLocks/>
          </p:cNvSpPr>
          <p:nvPr/>
        </p:nvSpPr>
        <p:spPr>
          <a:xfrm>
            <a:off x="-12915700" y="0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Gill Sans MT" panose="020B0502020104020203" pitchFamily="34" charset="0"/>
              </a:rPr>
              <a:t>Datenzugriff mit „INNER JOIN“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997111-6654-3AE5-D020-EEE516DD7521}"/>
              </a:ext>
            </a:extLst>
          </p:cNvPr>
          <p:cNvSpPr txBox="1"/>
          <p:nvPr/>
        </p:nvSpPr>
        <p:spPr>
          <a:xfrm>
            <a:off x="13413158" y="1053482"/>
            <a:ext cx="44644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INNER JOIN verbindet zwei Tabellen (Mitglieder ↔ Mitgliedsarten)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Gill Sans MT" panose="020B0502020104020203" pitchFamily="34" charset="0"/>
              </a:rPr>
              <a:t>ResultSet</a:t>
            </a:r>
            <a:r>
              <a:rPr lang="de-DE" dirty="0">
                <a:latin typeface="Gill Sans MT" panose="020B0502020104020203" pitchFamily="34" charset="0"/>
              </a:rPr>
              <a:t> enthält kombinierte Daten aus beiden Tabellen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Objektkonstruktion: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 wird aus Fremdschlüssel + Bezeichnung erstellt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Member erhält vollständiges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-Objekt → keine ID-Zerlegung nötig</a:t>
            </a: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095053FD-6013-3876-217C-8C60CEC54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7547805" y="952995"/>
            <a:ext cx="6624736" cy="185740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ABC99F-7CD0-867C-CCDD-8BEB053BE0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442" b="10618"/>
          <a:stretch/>
        </p:blipFill>
        <p:spPr>
          <a:xfrm>
            <a:off x="-7658444" y="3429000"/>
            <a:ext cx="6624736" cy="2761752"/>
          </a:xfrm>
          <a:prstGeom prst="rect">
            <a:avLst/>
          </a:prstGeom>
        </p:spPr>
      </p:pic>
      <p:sp>
        <p:nvSpPr>
          <p:cNvPr id="8" name="Titel 3">
            <a:extLst>
              <a:ext uri="{FF2B5EF4-FFF2-40B4-BE49-F238E27FC236}">
                <a16:creationId xmlns:a16="http://schemas.microsoft.com/office/drawing/2014/main" id="{64059456-C44C-1712-2608-3B069E559FD0}"/>
              </a:ext>
            </a:extLst>
          </p:cNvPr>
          <p:cNvSpPr txBox="1">
            <a:spLocks/>
          </p:cNvSpPr>
          <p:nvPr/>
        </p:nvSpPr>
        <p:spPr>
          <a:xfrm>
            <a:off x="13413158" y="291107"/>
            <a:ext cx="1120698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Gill Sans MT" panose="020B0502020104020203" pitchFamily="34" charset="0"/>
              </a:rPr>
              <a:t>Hinzufügen eines Mitglieds zur Datenbank  Teil 1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52CCA5E-D186-4929-F48E-ED83B703C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8938" y="5150483"/>
            <a:ext cx="115932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PreparedStatement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Vorbereitete SQL-Statements für sichere Datenbankoperationen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Verhindert SQL-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Injection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 (durch Parameterbindung mit ?-Platzhaltern)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58DCD66-9F81-5182-6CBF-747B3063EC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45" r="389" b="73585"/>
          <a:stretch/>
        </p:blipFill>
        <p:spPr>
          <a:xfrm>
            <a:off x="13465755" y="1146216"/>
            <a:ext cx="12136228" cy="10081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AA615A7-6EED-E8E8-0D4D-1594928AC0E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193"/>
          <a:stretch/>
        </p:blipFill>
        <p:spPr>
          <a:xfrm>
            <a:off x="13491184" y="2336663"/>
            <a:ext cx="12032771" cy="27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04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D4AB0D9-0D1B-3992-C3B5-A3EFD888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A3BFCDD-F6B9-4E14-FD23-210D5CF4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Datenzugriff mit „INNER JOIN“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85DB7-1777-0732-79A4-F3CBF8E657B0}"/>
              </a:ext>
            </a:extLst>
          </p:cNvPr>
          <p:cNvSpPr txBox="1"/>
          <p:nvPr/>
        </p:nvSpPr>
        <p:spPr>
          <a:xfrm>
            <a:off x="7251443" y="908547"/>
            <a:ext cx="44644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INNER JOIN verbindet zwei Tabellen (Mitglieder ↔ Mitgliedsarten)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Gill Sans MT" panose="020B0502020104020203" pitchFamily="34" charset="0"/>
              </a:rPr>
              <a:t>ResultSet</a:t>
            </a:r>
            <a:r>
              <a:rPr lang="de-DE" dirty="0">
                <a:latin typeface="Gill Sans MT" panose="020B0502020104020203" pitchFamily="34" charset="0"/>
              </a:rPr>
              <a:t> enthält kombinierte Daten aus beiden Tabellen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Objektkonstruktion: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 wird aus Fremdschlüssel + Bezeichnung erstellt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Member erhält vollständiges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-Objekt → keine ID-Zerlegung nötig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C0D7D1-2B5E-C3FB-7BAC-B77642ADB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88" y="1052736"/>
            <a:ext cx="6624736" cy="1857403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BB6E4A-2608-2EA7-BBCA-2E479DC8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442" b="10618"/>
          <a:stretch/>
        </p:blipFill>
        <p:spPr>
          <a:xfrm>
            <a:off x="477788" y="3429000"/>
            <a:ext cx="6624736" cy="2761752"/>
          </a:xfrm>
          <a:prstGeom prst="rect">
            <a:avLst/>
          </a:prstGeom>
        </p:spPr>
      </p:pic>
      <p:sp>
        <p:nvSpPr>
          <p:cNvPr id="3" name="Titel 3">
            <a:extLst>
              <a:ext uri="{FF2B5EF4-FFF2-40B4-BE49-F238E27FC236}">
                <a16:creationId xmlns:a16="http://schemas.microsoft.com/office/drawing/2014/main" id="{8935ECCF-648E-BAAC-FABD-607BF8E888EB}"/>
              </a:ext>
            </a:extLst>
          </p:cNvPr>
          <p:cNvSpPr txBox="1">
            <a:spLocks/>
          </p:cNvSpPr>
          <p:nvPr/>
        </p:nvSpPr>
        <p:spPr>
          <a:xfrm>
            <a:off x="-6612657" y="390848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latin typeface="Gill Sans MT" panose="020B0502020104020203" pitchFamily="34" charset="0"/>
              </a:rPr>
              <a:t>Eingabevalidierung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AEB4082-1E3E-A5BF-8941-73DBEB1F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610148" y="2956123"/>
            <a:ext cx="125967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Validierung erfolgt im Konstruktor = Objekte sind nie unvollständig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Nutzt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isBlank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→ besser als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isEmpty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(erkennt auch Leerzeichen)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Fehler werden früh erkannt → keine fehlerhaften Objekte in der DB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4F8B1E-8792-8ADE-F1E6-D40C6A74D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8455" y="2247374"/>
            <a:ext cx="10817855" cy="1477328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8E27688F-95CA-9E0D-B9B5-91A5B32B5499}"/>
              </a:ext>
            </a:extLst>
          </p:cNvPr>
          <p:cNvSpPr txBox="1">
            <a:spLocks/>
          </p:cNvSpPr>
          <p:nvPr/>
        </p:nvSpPr>
        <p:spPr>
          <a:xfrm>
            <a:off x="310902" y="-3605596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latin typeface="Gill Sans MT" panose="020B0502020104020203" pitchFamily="34" charset="0"/>
              </a:rPr>
              <a:t>Hinzufügen eines Mitglieds zur Datenbank Teil 2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16201D-74EC-AC59-017D-592A38C56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03" y="8253536"/>
            <a:ext cx="1131761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executeUpdate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Fügt neuen Datensatz in DB ein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getGeneratedKeys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  <a:endParaRPr kumimoji="0" lang="de-DE" altLang="de-DE" sz="3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Liefert die automatisch generierte ID zurück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8838EB-7B00-48DC-0A18-536489F80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347748" y="7544217"/>
            <a:ext cx="10369152" cy="33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5E38A58-9688-8A34-2262-C5C8E31BD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33B493-9B5B-3D43-1394-8A46E6B6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Eingabevalidierung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FDE786-2570-3C7D-3EB5-69D64886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80" y="4441367"/>
            <a:ext cx="125967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Validierung erfolgt im Konstruktor = Objekte sind nie unvollständig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Nutzt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isBlank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→ besser als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isEmpty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(erkennt auch Leerzeichen)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Fehler werden früh erkannt → keine fehlerhaften Objekte in der DB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8B258C-E512-26DC-45AC-64F1A308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65" y="2132856"/>
            <a:ext cx="10817855" cy="14773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6F84EF6-6E6D-C203-C29D-D3692F4F3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212" y="721552"/>
            <a:ext cx="7514030" cy="4299936"/>
          </a:xfrm>
          <a:prstGeom prst="rect">
            <a:avLst/>
          </a:prstGeom>
        </p:spPr>
      </p:pic>
      <p:sp>
        <p:nvSpPr>
          <p:cNvPr id="6" name="Titel 3">
            <a:extLst>
              <a:ext uri="{FF2B5EF4-FFF2-40B4-BE49-F238E27FC236}">
                <a16:creationId xmlns:a16="http://schemas.microsoft.com/office/drawing/2014/main" id="{D79902E9-EA7A-FC35-EB6F-845EF1788B5E}"/>
              </a:ext>
            </a:extLst>
          </p:cNvPr>
          <p:cNvSpPr txBox="1">
            <a:spLocks/>
          </p:cNvSpPr>
          <p:nvPr/>
        </p:nvSpPr>
        <p:spPr>
          <a:xfrm>
            <a:off x="413373" y="-1657530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latin typeface="Gill Sans MT" panose="020B0502020104020203" pitchFamily="34" charset="0"/>
              </a:rPr>
              <a:t>Datenzugriff mit „INNER JOIN“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8F4C58-C8D8-BEF8-43B7-3FB53EF38409}"/>
              </a:ext>
            </a:extLst>
          </p:cNvPr>
          <p:cNvSpPr txBox="1"/>
          <p:nvPr/>
        </p:nvSpPr>
        <p:spPr>
          <a:xfrm>
            <a:off x="22537434" y="890564"/>
            <a:ext cx="44644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INNER JOIN verbindet zwei Tabellen (Mitglieder ↔ Mitgliedsarten)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Gill Sans MT" panose="020B0502020104020203" pitchFamily="34" charset="0"/>
              </a:rPr>
              <a:t>ResultSet</a:t>
            </a:r>
            <a:r>
              <a:rPr lang="de-DE" dirty="0">
                <a:latin typeface="Gill Sans MT" panose="020B0502020104020203" pitchFamily="34" charset="0"/>
              </a:rPr>
              <a:t> enthält kombinierte Daten aus beiden Tabellen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Objektkonstruktion: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 wird aus Fremdschlüssel + Bezeichnung erstellt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Member erhält vollständiges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-Objekt → keine ID-Zerlegung nötig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42A511DC-D930-DEDF-564F-F92F4C60D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8739236" y="-2658616"/>
            <a:ext cx="6624736" cy="1857403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CEA4C7F-7770-1EF5-A6FC-DDCF94CEAF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4442" b="10618"/>
          <a:stretch/>
        </p:blipFill>
        <p:spPr>
          <a:xfrm>
            <a:off x="-8163172" y="7245424"/>
            <a:ext cx="6624736" cy="27617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555924-7F13-C584-5B79-2FF9111F594A}"/>
              </a:ext>
            </a:extLst>
          </p:cNvPr>
          <p:cNvSpPr txBox="1"/>
          <p:nvPr/>
        </p:nvSpPr>
        <p:spPr>
          <a:xfrm>
            <a:off x="8163969" y="7245424"/>
            <a:ext cx="38164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Nutzt </a:t>
            </a:r>
            <a:r>
              <a:rPr lang="de-DE" dirty="0" err="1">
                <a:latin typeface="Gill Sans MT" panose="020B0502020104020203" pitchFamily="34" charset="0"/>
              </a:rPr>
              <a:t>try</a:t>
            </a:r>
            <a:r>
              <a:rPr lang="de-DE" dirty="0">
                <a:latin typeface="Gill Sans MT" panose="020B0502020104020203" pitchFamily="34" charset="0"/>
              </a:rPr>
              <a:t>-catch, um ungültige Eingaben abzufangen (z. B. Buchstaben statt Zahlen)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Prüft, ob die eingegebene ID zu einem Eintrag in der geladenen </a:t>
            </a:r>
            <a:r>
              <a:rPr lang="de-DE" dirty="0" err="1">
                <a:latin typeface="Gill Sans MT" panose="020B0502020104020203" pitchFamily="34" charset="0"/>
              </a:rPr>
              <a:t>types</a:t>
            </a:r>
            <a:r>
              <a:rPr lang="de-DE" dirty="0">
                <a:latin typeface="Gill Sans MT" panose="020B0502020104020203" pitchFamily="34" charset="0"/>
              </a:rPr>
              <a:t>-Liste passt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Gibt bei ungültiger Eingabe eine klare Rückmeldung und wiederholt die Abfrage</a:t>
            </a:r>
          </a:p>
        </p:txBody>
      </p:sp>
    </p:spTree>
    <p:extLst>
      <p:ext uri="{BB962C8B-B14F-4D97-AF65-F5344CB8AC3E}">
        <p14:creationId xmlns:p14="http://schemas.microsoft.com/office/powerpoint/2010/main" val="3534272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FB2175-8DCB-02E4-6D35-72C329E8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760D25-2264-3565-5800-A3A93F25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515" r="7667" b="5980"/>
          <a:stretch/>
        </p:blipFill>
        <p:spPr>
          <a:xfrm>
            <a:off x="2266142" y="7749480"/>
            <a:ext cx="7656533" cy="3600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E35F59DC-7B67-8DA1-44A0-FAD4C89EDE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9714273"/>
                  </p:ext>
                </p:extLst>
              </p:nvPr>
            </p:nvGraphicFramePr>
            <p:xfrm>
              <a:off x="5067664" y="942687"/>
              <a:ext cx="2053483" cy="37266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53483" cy="372669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57378" ay="-1488544" az="-1928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971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E35F59DC-7B67-8DA1-44A0-FAD4C89EDE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7664" y="942687"/>
                <a:ext cx="2053483" cy="372669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47319F44-1A66-68B4-E9B3-6240D5643AC3}"/>
              </a:ext>
            </a:extLst>
          </p:cNvPr>
          <p:cNvSpPr txBox="1">
            <a:spLocks/>
          </p:cNvSpPr>
          <p:nvPr/>
        </p:nvSpPr>
        <p:spPr>
          <a:xfrm>
            <a:off x="648800" y="5111351"/>
            <a:ext cx="10891212" cy="155588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latin typeface="Aharoni" panose="02010803020104030203" pitchFamily="2" charset="-79"/>
                <a:cs typeface="Aharoni" panose="02010803020104030203" pitchFamily="2" charset="-79"/>
              </a:rPr>
              <a:t>Mitgliederverwaltung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3200F-0651-97CE-B81C-EAB6662A12E3}"/>
              </a:ext>
            </a:extLst>
          </p:cNvPr>
          <p:cNvSpPr txBox="1"/>
          <p:nvPr/>
        </p:nvSpPr>
        <p:spPr>
          <a:xfrm>
            <a:off x="-6939036" y="1259979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cap="all" dirty="0">
                <a:latin typeface="Gill Sans MT" panose="020B0502020104020203" pitchFamily="34" charset="0"/>
                <a:cs typeface="Aharoni" panose="02010803020104030203" pitchFamily="2" charset="-79"/>
              </a:rPr>
              <a:t>Überblick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D7649BD-444B-FC44-6AA9-2F99904F9CC9}"/>
              </a:ext>
            </a:extLst>
          </p:cNvPr>
          <p:cNvSpPr txBox="1">
            <a:spLocks/>
          </p:cNvSpPr>
          <p:nvPr/>
        </p:nvSpPr>
        <p:spPr>
          <a:xfrm>
            <a:off x="3320960" y="4669380"/>
            <a:ext cx="5546889" cy="82011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cap="all" dirty="0">
                <a:latin typeface="Gill Sans MT" panose="020B0502020104020203" pitchFamily="34" charset="0"/>
              </a:rPr>
              <a:t>Eine datenbankgestützte</a:t>
            </a:r>
          </a:p>
        </p:txBody>
      </p:sp>
    </p:spTree>
    <p:extLst>
      <p:ext uri="{BB962C8B-B14F-4D97-AF65-F5344CB8AC3E}">
        <p14:creationId xmlns:p14="http://schemas.microsoft.com/office/powerpoint/2010/main" val="235551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2CDC96-FBCE-2606-CEEB-8BD2416E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99D8B5-0B13-9C24-F920-11A5C375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Eingabevalidierung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285DE0-9DB2-F430-D653-32A4E9E2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1156" y="5229200"/>
            <a:ext cx="1207107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Validierung erfolgt im Konstruktor = Objekte sind nie unvollständig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Nutzt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isBlank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→ besser als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isEmpty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(erkennt auch Leerzeichen)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Fehler werden früh erkannt → keine fehlerhaften Objekte in der DB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53D8D0-65A8-2EA5-88F1-57DCD40F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59316" y="2527734"/>
            <a:ext cx="8662020" cy="11829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2D045A0-EF32-6D55-0592-E349F031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1279032"/>
            <a:ext cx="7514030" cy="429993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F6329D-A2F5-0D87-28F2-1192063A058C}"/>
              </a:ext>
            </a:extLst>
          </p:cNvPr>
          <p:cNvSpPr txBox="1"/>
          <p:nvPr/>
        </p:nvSpPr>
        <p:spPr>
          <a:xfrm>
            <a:off x="8344895" y="1279032"/>
            <a:ext cx="38164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Nutzt </a:t>
            </a:r>
            <a:r>
              <a:rPr lang="de-DE" dirty="0" err="1">
                <a:latin typeface="Gill Sans MT" panose="020B0502020104020203" pitchFamily="34" charset="0"/>
              </a:rPr>
              <a:t>try</a:t>
            </a:r>
            <a:r>
              <a:rPr lang="de-DE" dirty="0">
                <a:latin typeface="Gill Sans MT" panose="020B0502020104020203" pitchFamily="34" charset="0"/>
              </a:rPr>
              <a:t>-catch, um ungültige Eingaben abzufangen (z. B. Buchstaben statt Zahlen)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Prüft, ob die eingegebene ID zu einem Eintrag in der geladenen </a:t>
            </a:r>
            <a:r>
              <a:rPr lang="de-DE" dirty="0" err="1">
                <a:latin typeface="Gill Sans MT" panose="020B0502020104020203" pitchFamily="34" charset="0"/>
              </a:rPr>
              <a:t>types</a:t>
            </a:r>
            <a:r>
              <a:rPr lang="de-DE" dirty="0">
                <a:latin typeface="Gill Sans MT" panose="020B0502020104020203" pitchFamily="34" charset="0"/>
              </a:rPr>
              <a:t>-Liste passt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Gibt bei ungültiger Eingabe eine klare Rückmeldung und wiederholt die Abfrage</a:t>
            </a:r>
          </a:p>
        </p:txBody>
      </p:sp>
    </p:spTree>
    <p:extLst>
      <p:ext uri="{BB962C8B-B14F-4D97-AF65-F5344CB8AC3E}">
        <p14:creationId xmlns:p14="http://schemas.microsoft.com/office/powerpoint/2010/main" val="3448446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EACE19-A7F7-6C76-A192-B55F3074F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C79FF44-0B41-1659-3C15-51183161515B}"/>
              </a:ext>
            </a:extLst>
          </p:cNvPr>
          <p:cNvSpPr txBox="1"/>
          <p:nvPr/>
        </p:nvSpPr>
        <p:spPr>
          <a:xfrm>
            <a:off x="1229" y="4725144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4. </a:t>
            </a:r>
            <a:r>
              <a:rPr lang="de-DE" sz="6000" b="1" dirty="0">
                <a:latin typeface="Gill Sans MT" panose="020B0502020104020203" pitchFamily="34" charset="0"/>
              </a:rPr>
              <a:t>Zusammenfassung &amp; Fazit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AB777445-DFFD-99A8-D095-6B8F4337D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582244" y="1268760"/>
            <a:ext cx="3590528" cy="35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CA18F2-6C14-35FD-4777-8CF862EE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EF40F6-7FB0-1585-96D6-78A19D251157}"/>
              </a:ext>
            </a:extLst>
          </p:cNvPr>
          <p:cNvSpPr txBox="1"/>
          <p:nvPr/>
        </p:nvSpPr>
        <p:spPr>
          <a:xfrm>
            <a:off x="451521" y="476672"/>
            <a:ext cx="11737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Zusammenfassung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80FD83-B10E-0F6D-4C6C-A11E6AA74BAD}"/>
              </a:ext>
            </a:extLst>
          </p:cNvPr>
          <p:cNvSpPr txBox="1"/>
          <p:nvPr/>
        </p:nvSpPr>
        <p:spPr>
          <a:xfrm>
            <a:off x="451521" y="1844824"/>
            <a:ext cx="115212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Konsolenanwendung (statt GUI):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reduziert Komplexität, Fokus auf Backend-Logik und saubere Struktur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Dreischichtige Architektur (</a:t>
            </a:r>
            <a:r>
              <a:rPr lang="de-DE" b="1" dirty="0" err="1">
                <a:latin typeface="Gill Sans MT" panose="020B0502020104020203" pitchFamily="34" charset="0"/>
              </a:rPr>
              <a:t>app</a:t>
            </a:r>
            <a:r>
              <a:rPr lang="de-DE" b="1" dirty="0">
                <a:latin typeface="Gill Sans MT" panose="020B0502020104020203" pitchFamily="34" charset="0"/>
              </a:rPr>
              <a:t>, </a:t>
            </a:r>
            <a:r>
              <a:rPr lang="de-DE" b="1" dirty="0" err="1">
                <a:latin typeface="Gill Sans MT" panose="020B0502020104020203" pitchFamily="34" charset="0"/>
              </a:rPr>
              <a:t>db</a:t>
            </a:r>
            <a:r>
              <a:rPr lang="de-DE" b="1" dirty="0">
                <a:latin typeface="Gill Sans MT" panose="020B0502020104020203" pitchFamily="34" charset="0"/>
              </a:rPr>
              <a:t>, </a:t>
            </a:r>
            <a:r>
              <a:rPr lang="de-DE" b="1" dirty="0" err="1">
                <a:latin typeface="Gill Sans MT" panose="020B0502020104020203" pitchFamily="34" charset="0"/>
              </a:rPr>
              <a:t>model</a:t>
            </a:r>
            <a:r>
              <a:rPr lang="de-DE" b="1" dirty="0">
                <a:latin typeface="Gill Sans MT" panose="020B0502020104020203" pitchFamily="34" charset="0"/>
              </a:rPr>
              <a:t>):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klare Trennung von Verantwortung, leichter erweiterbar &amp; verständlicher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JDBC &amp; </a:t>
            </a:r>
            <a:r>
              <a:rPr lang="de-DE" b="1" dirty="0" err="1">
                <a:latin typeface="Gill Sans MT" panose="020B0502020104020203" pitchFamily="34" charset="0"/>
              </a:rPr>
              <a:t>PreparedStatements</a:t>
            </a:r>
            <a:r>
              <a:rPr lang="de-DE" b="1" dirty="0">
                <a:latin typeface="Gill Sans MT" panose="020B0502020104020203" pitchFamily="34" charset="0"/>
              </a:rPr>
              <a:t>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sichere Datenbankanbindung, Schutz vor SQL-</a:t>
            </a:r>
            <a:r>
              <a:rPr lang="de-DE" dirty="0" err="1">
                <a:latin typeface="Gill Sans MT" panose="020B0502020104020203" pitchFamily="34" charset="0"/>
              </a:rPr>
              <a:t>Injection</a:t>
            </a:r>
            <a:r>
              <a:rPr lang="de-DE" dirty="0">
                <a:latin typeface="Gill Sans MT" panose="020B0502020104020203" pitchFamily="34" charset="0"/>
              </a:rPr>
              <a:t>, stabile Kommunikation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ER-Modell mit 1:n-Beziehung: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zeigt relationales Datenbankdesign und demonstriert INNER JOIN (Mitglieder ↔ Mitgliedsarten)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Validierung &amp; Fehlerbehandlung: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robuste Programmlogik, Fehler werden kontrolliert abgefangen</a:t>
            </a:r>
          </a:p>
        </p:txBody>
      </p:sp>
    </p:spTree>
    <p:extLst>
      <p:ext uri="{BB962C8B-B14F-4D97-AF65-F5344CB8AC3E}">
        <p14:creationId xmlns:p14="http://schemas.microsoft.com/office/powerpoint/2010/main" val="106556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9EFE88B-81A3-F088-CC7C-350F92E0C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254584B-A6F9-A3A6-3E52-BCFB40C1F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57" y="1916832"/>
            <a:ext cx="1147214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Benutzeroberfläche (GUI/Web):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Erweiterung mit JavaFX oder Web-Frontend (z. B. mit Spring Boot +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Thymeleaf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Mehr Normalisierung: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z. B. eigene Tabelle für Adressen oder Familienmitgliedschaften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Login-/Rollen-System: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Admin-Funktion zur Bearbeitung, Leserechte für Mitglieder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Statistik-Modul: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Auswertung nach Mitgliedsarten, Eintrittsjahr, PLZ etc.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Export-/Import-Funktionen: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z. B. CSV-Export für Vereinsverwaltung oder Backup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Cloud-basierte Datenbank: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Migration auf gehostete MySQL (z. B. Azure, AWS RDS) für Fernzugriff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AEAC39-3205-5547-62B9-6CE509C1FC76}"/>
              </a:ext>
            </a:extLst>
          </p:cNvPr>
          <p:cNvSpPr txBox="1"/>
          <p:nvPr/>
        </p:nvSpPr>
        <p:spPr>
          <a:xfrm>
            <a:off x="189757" y="188640"/>
            <a:ext cx="11999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atin typeface="Gill Sans MT" panose="020B0502020104020203" pitchFamily="34" charset="0"/>
              </a:rPr>
              <a:t>Ausblick: </a:t>
            </a:r>
          </a:p>
          <a:p>
            <a:r>
              <a:rPr lang="de-DE" sz="3600" b="1" dirty="0">
                <a:latin typeface="Gill Sans MT" panose="020B0502020104020203" pitchFamily="34" charset="0"/>
              </a:rPr>
              <a:t>Wie könnte das System in Zukunft erweitert werden?</a:t>
            </a:r>
          </a:p>
        </p:txBody>
      </p:sp>
    </p:spTree>
    <p:extLst>
      <p:ext uri="{BB962C8B-B14F-4D97-AF65-F5344CB8AC3E}">
        <p14:creationId xmlns:p14="http://schemas.microsoft.com/office/powerpoint/2010/main" val="84454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C01E2EC-0F00-367E-BA33-8394B5658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C1FB865-7094-E885-FB23-9A324F397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08348" y="0"/>
            <a:ext cx="8772128" cy="58423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08F4D2-C53D-4FC1-E1FD-914DE1417756}"/>
              </a:ext>
            </a:extLst>
          </p:cNvPr>
          <p:cNvSpPr txBox="1"/>
          <p:nvPr/>
        </p:nvSpPr>
        <p:spPr>
          <a:xfrm>
            <a:off x="-1" y="5878109"/>
            <a:ext cx="12188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atin typeface="Gill Sans MT" panose="020B0502020104020203" pitchFamily="34" charset="0"/>
              </a:rPr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62400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8CBAD0CF-A73E-36DF-020F-7295E04D9D8E}"/>
              </a:ext>
            </a:extLst>
          </p:cNvPr>
          <p:cNvSpPr txBox="1"/>
          <p:nvPr/>
        </p:nvSpPr>
        <p:spPr>
          <a:xfrm>
            <a:off x="-22275" y="44624"/>
            <a:ext cx="856895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" dirty="0"/>
              <a:t>Die Anwendung verwaltet Mitglieder eines Vereins und ist komplett in Java geschrieben.</a:t>
            </a:r>
          </a:p>
          <a:p>
            <a:r>
              <a:rPr lang="de-DE" sz="200" dirty="0"/>
              <a:t>Der Quellcode liegt im Verzeichnis </a:t>
            </a:r>
            <a:r>
              <a:rPr lang="de-DE" sz="200" dirty="0" err="1"/>
              <a:t>src</a:t>
            </a:r>
            <a:r>
              <a:rPr lang="de-DE" sz="200" dirty="0"/>
              <a:t> und ist in drei Pakete unterteilt:</a:t>
            </a:r>
          </a:p>
          <a:p>
            <a:endParaRPr lang="de-DE" sz="200" dirty="0"/>
          </a:p>
          <a:p>
            <a:r>
              <a:rPr lang="de-DE" sz="200" dirty="0" err="1"/>
              <a:t>app</a:t>
            </a:r>
            <a:r>
              <a:rPr lang="de-DE" sz="200" dirty="0"/>
              <a:t> – enthält die Hauptlogik und das Konsolenmenü.</a:t>
            </a:r>
          </a:p>
          <a:p>
            <a:endParaRPr lang="de-DE" sz="200" dirty="0"/>
          </a:p>
          <a:p>
            <a:r>
              <a:rPr lang="de-DE" sz="200" dirty="0" err="1"/>
              <a:t>db</a:t>
            </a:r>
            <a:r>
              <a:rPr lang="de-DE" sz="200" dirty="0"/>
              <a:t> – kapselt die Datenbankzugriffe über JDBC.</a:t>
            </a:r>
          </a:p>
          <a:p>
            <a:endParaRPr lang="de-DE" sz="200" dirty="0"/>
          </a:p>
          <a:p>
            <a:r>
              <a:rPr lang="de-DE" sz="200" dirty="0" err="1"/>
              <a:t>model</a:t>
            </a:r>
            <a:r>
              <a:rPr lang="de-DE" sz="200" dirty="0"/>
              <a:t> – definiert die Datenklassen (Member und </a:t>
            </a:r>
            <a:r>
              <a:rPr lang="de-DE" sz="200" dirty="0" err="1"/>
              <a:t>MembershipType</a:t>
            </a:r>
            <a:r>
              <a:rPr lang="de-DE" sz="200" dirty="0"/>
              <a:t>).</a:t>
            </a:r>
          </a:p>
          <a:p>
            <a:endParaRPr lang="de-DE" sz="200" dirty="0"/>
          </a:p>
          <a:p>
            <a:r>
              <a:rPr lang="de-DE" sz="200" dirty="0"/>
              <a:t>Einstiegspunkt</a:t>
            </a:r>
          </a:p>
          <a:p>
            <a:r>
              <a:rPr lang="de-DE" sz="200" dirty="0"/>
              <a:t>In Main.java wird beim Start ein </a:t>
            </a:r>
            <a:r>
              <a:rPr lang="de-DE" sz="200" dirty="0" err="1"/>
              <a:t>DatabaseManager</a:t>
            </a:r>
            <a:r>
              <a:rPr lang="de-DE" sz="200" dirty="0"/>
              <a:t> erzeugt, verbunden, anschließend ein </a:t>
            </a:r>
            <a:r>
              <a:rPr lang="de-DE" sz="200" dirty="0" err="1"/>
              <a:t>MemberManager</a:t>
            </a:r>
            <a:r>
              <a:rPr lang="de-DE" sz="200" dirty="0"/>
              <a:t> gestartet und am Ende wieder getrennt:</a:t>
            </a:r>
          </a:p>
          <a:p>
            <a:endParaRPr lang="de-DE" sz="200" dirty="0"/>
          </a:p>
          <a:p>
            <a:r>
              <a:rPr lang="de-DE" sz="200" dirty="0" err="1"/>
              <a:t>DatabaseManager</a:t>
            </a:r>
            <a:r>
              <a:rPr lang="de-DE" sz="200" dirty="0"/>
              <a:t> </a:t>
            </a:r>
            <a:r>
              <a:rPr lang="de-DE" sz="200" dirty="0" err="1"/>
              <a:t>datenbankverwaltung</a:t>
            </a:r>
            <a:r>
              <a:rPr lang="de-DE" sz="200" dirty="0"/>
              <a:t> = </a:t>
            </a:r>
            <a:r>
              <a:rPr lang="de-DE" sz="200" dirty="0" err="1"/>
              <a:t>new</a:t>
            </a:r>
            <a:r>
              <a:rPr lang="de-DE" sz="200" dirty="0"/>
              <a:t> </a:t>
            </a:r>
            <a:r>
              <a:rPr lang="de-DE" sz="200" dirty="0" err="1"/>
              <a:t>DatabaseManager</a:t>
            </a:r>
            <a:r>
              <a:rPr lang="de-DE" sz="200" dirty="0"/>
              <a:t>();</a:t>
            </a:r>
          </a:p>
          <a:p>
            <a:r>
              <a:rPr lang="de-DE" sz="200" dirty="0" err="1"/>
              <a:t>datenbankverwaltung.connect</a:t>
            </a:r>
            <a:r>
              <a:rPr lang="de-DE" sz="200" dirty="0"/>
              <a:t>();</a:t>
            </a:r>
          </a:p>
          <a:p>
            <a:r>
              <a:rPr lang="de-DE" sz="200" dirty="0" err="1"/>
              <a:t>MemberManager</a:t>
            </a:r>
            <a:r>
              <a:rPr lang="de-DE" sz="200" dirty="0"/>
              <a:t> </a:t>
            </a:r>
            <a:r>
              <a:rPr lang="de-DE" sz="200" dirty="0" err="1"/>
              <a:t>mitgliedsverwaltung</a:t>
            </a:r>
            <a:r>
              <a:rPr lang="de-DE" sz="200" dirty="0"/>
              <a:t> = </a:t>
            </a:r>
            <a:r>
              <a:rPr lang="de-DE" sz="200" dirty="0" err="1"/>
              <a:t>new</a:t>
            </a:r>
            <a:r>
              <a:rPr lang="de-DE" sz="200" dirty="0"/>
              <a:t> </a:t>
            </a:r>
            <a:r>
              <a:rPr lang="de-DE" sz="200" dirty="0" err="1"/>
              <a:t>MemberManager</a:t>
            </a:r>
            <a:r>
              <a:rPr lang="de-DE" sz="200" dirty="0"/>
              <a:t>(</a:t>
            </a:r>
            <a:r>
              <a:rPr lang="de-DE" sz="200" dirty="0" err="1"/>
              <a:t>datenbankverwaltung</a:t>
            </a:r>
            <a:r>
              <a:rPr lang="de-DE" sz="200" dirty="0"/>
              <a:t>);</a:t>
            </a:r>
          </a:p>
          <a:p>
            <a:r>
              <a:rPr lang="de-DE" sz="200" dirty="0" err="1"/>
              <a:t>mitgliedsverwaltung.menu</a:t>
            </a:r>
            <a:r>
              <a:rPr lang="de-DE" sz="200" dirty="0"/>
              <a:t>();</a:t>
            </a:r>
          </a:p>
          <a:p>
            <a:r>
              <a:rPr lang="de-DE" sz="200" dirty="0" err="1"/>
              <a:t>datenbankverwaltung.disconnect</a:t>
            </a:r>
            <a:r>
              <a:rPr lang="de-DE" sz="200" dirty="0"/>
              <a:t>();</a:t>
            </a:r>
          </a:p>
          <a:p>
            <a:endParaRPr lang="de-DE" sz="200" dirty="0"/>
          </a:p>
          <a:p>
            <a:r>
              <a:rPr lang="de-DE" sz="200" dirty="0"/>
              <a:t>Menü und Steuerung</a:t>
            </a:r>
          </a:p>
          <a:p>
            <a:r>
              <a:rPr lang="de-DE" sz="200" dirty="0" err="1"/>
              <a:t>MemberManager</a:t>
            </a:r>
            <a:r>
              <a:rPr lang="de-DE" sz="200" dirty="0"/>
              <a:t> übernimmt das Konsolenmenü. Im Konstruktor werden die verfügbaren Mitgliedsarten aus der Datenbank geladen und ein Scanner für die Nutzereingaben geöffnet: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class</a:t>
            </a:r>
            <a:r>
              <a:rPr lang="de-DE" sz="200" dirty="0"/>
              <a:t> </a:t>
            </a:r>
            <a:r>
              <a:rPr lang="de-DE" sz="200" dirty="0" err="1"/>
              <a:t>MemberManager</a:t>
            </a:r>
            <a:r>
              <a:rPr lang="de-DE" sz="200" dirty="0"/>
              <a:t> {</a:t>
            </a:r>
          </a:p>
          <a:p>
            <a:r>
              <a:rPr lang="de-DE" sz="200" dirty="0"/>
              <a:t>    private final </a:t>
            </a:r>
            <a:r>
              <a:rPr lang="de-DE" sz="200" dirty="0" err="1"/>
              <a:t>DatabaseManager</a:t>
            </a:r>
            <a:r>
              <a:rPr lang="de-DE" sz="200" dirty="0"/>
              <a:t> </a:t>
            </a:r>
            <a:r>
              <a:rPr lang="de-DE" sz="200" dirty="0" err="1"/>
              <a:t>datenbankverwaltung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final List&lt;</a:t>
            </a:r>
            <a:r>
              <a:rPr lang="de-DE" sz="200" dirty="0" err="1"/>
              <a:t>MembershipType</a:t>
            </a:r>
            <a:r>
              <a:rPr lang="de-DE" sz="200" dirty="0"/>
              <a:t>&gt; </a:t>
            </a:r>
            <a:r>
              <a:rPr lang="de-DE" sz="200" dirty="0" err="1"/>
              <a:t>types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final Scanner </a:t>
            </a:r>
            <a:r>
              <a:rPr lang="de-DE" sz="200" dirty="0" err="1"/>
              <a:t>eingabe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MemberManager</a:t>
            </a:r>
            <a:r>
              <a:rPr lang="de-DE" sz="200" dirty="0"/>
              <a:t>(</a:t>
            </a:r>
            <a:r>
              <a:rPr lang="de-DE" sz="200" dirty="0" err="1"/>
              <a:t>DatabaseManager</a:t>
            </a:r>
            <a:r>
              <a:rPr lang="de-DE" sz="200" dirty="0"/>
              <a:t> </a:t>
            </a:r>
            <a:r>
              <a:rPr lang="de-DE" sz="200" dirty="0" err="1"/>
              <a:t>datenbankverwaltung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this.datenbankverwaltung</a:t>
            </a:r>
            <a:r>
              <a:rPr lang="de-DE" sz="200" dirty="0"/>
              <a:t> = </a:t>
            </a:r>
            <a:r>
              <a:rPr lang="de-DE" sz="200" dirty="0" err="1"/>
              <a:t>datenbankverwaltung</a:t>
            </a:r>
            <a:r>
              <a:rPr lang="de-DE" sz="200" dirty="0"/>
              <a:t>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this.types</a:t>
            </a:r>
            <a:r>
              <a:rPr lang="de-DE" sz="200" dirty="0"/>
              <a:t> = </a:t>
            </a:r>
            <a:r>
              <a:rPr lang="de-DE" sz="200" dirty="0" err="1"/>
              <a:t>datenbankverwaltung.getAllMembershipTypes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this.eingabe</a:t>
            </a:r>
            <a:r>
              <a:rPr lang="de-DE" sz="200" dirty="0"/>
              <a:t> = </a:t>
            </a:r>
            <a:r>
              <a:rPr lang="de-DE" sz="200" dirty="0" err="1"/>
              <a:t>new</a:t>
            </a:r>
            <a:r>
              <a:rPr lang="de-DE" sz="200" dirty="0"/>
              <a:t> Scanner(System.in);</a:t>
            </a:r>
          </a:p>
          <a:p>
            <a:r>
              <a:rPr lang="de-DE" sz="200" dirty="0"/>
              <a:t>    }</a:t>
            </a:r>
          </a:p>
          <a:p>
            <a:endParaRPr lang="de-DE" sz="200" dirty="0"/>
          </a:p>
          <a:p>
            <a:r>
              <a:rPr lang="de-DE" sz="200" dirty="0"/>
              <a:t>Das </a:t>
            </a:r>
            <a:r>
              <a:rPr lang="de-DE" sz="200" dirty="0" err="1"/>
              <a:t>menu</a:t>
            </a:r>
            <a:r>
              <a:rPr lang="de-DE" sz="200" dirty="0"/>
              <a:t>()‑Verfahren zeigt eine Dauerschleife mit verschiedenen Auswahlmöglichkeiten (Hinzufügen, Löschen, Bearbeiten, Suchen, Anzeigen aller Mitglieder, Beenden):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</a:t>
            </a:r>
            <a:r>
              <a:rPr lang="de-DE" sz="200" dirty="0" err="1"/>
              <a:t>menu</a:t>
            </a:r>
            <a:r>
              <a:rPr lang="de-DE" sz="200" dirty="0"/>
              <a:t>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("\n ===Willkommen in der Mitgliederverwaltung!!!===");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while</a:t>
            </a:r>
            <a:r>
              <a:rPr lang="de-DE" sz="200" dirty="0"/>
              <a:t> (</a:t>
            </a:r>
            <a:r>
              <a:rPr lang="de-DE" sz="200" dirty="0" err="1"/>
              <a:t>true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("\n Bitte wählen sie eine Option:");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("1 = Mitglied hinzufügen");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("0 = Beenden");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    switch (</a:t>
            </a:r>
            <a:r>
              <a:rPr lang="de-DE" sz="200" dirty="0" err="1"/>
              <a:t>auswahl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1 -&gt; </a:t>
            </a:r>
            <a:r>
              <a:rPr lang="de-DE" sz="200" dirty="0" err="1"/>
              <a:t>VerwAddMember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2 -&gt; </a:t>
            </a:r>
            <a:r>
              <a:rPr lang="de-DE" sz="200" dirty="0" err="1"/>
              <a:t>VerwDeleteMember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3 -&gt; </a:t>
            </a:r>
            <a:r>
              <a:rPr lang="de-DE" sz="200" dirty="0" err="1"/>
              <a:t>VerwUpdateMember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4 -&gt; </a:t>
            </a:r>
            <a:r>
              <a:rPr lang="de-DE" sz="200" dirty="0" err="1"/>
              <a:t>VerwSearchMember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5 -&gt; </a:t>
            </a:r>
            <a:r>
              <a:rPr lang="de-DE" sz="200" dirty="0" err="1"/>
              <a:t>VerwListAllMembers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0 -&gt; { </a:t>
            </a:r>
            <a:r>
              <a:rPr lang="de-DE" sz="200" dirty="0" err="1"/>
              <a:t>System.out.println</a:t>
            </a:r>
            <a:r>
              <a:rPr lang="de-DE" sz="200" dirty="0"/>
              <a:t>("Programm wird beendet.");</a:t>
            </a:r>
          </a:p>
          <a:p>
            <a:r>
              <a:rPr lang="de-DE" sz="200" dirty="0"/>
              <a:t>                </a:t>
            </a:r>
            <a:r>
              <a:rPr lang="de-DE" sz="200" dirty="0" err="1"/>
              <a:t>eingabe.close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    </a:t>
            </a:r>
            <a:r>
              <a:rPr lang="de-DE" sz="200" dirty="0" err="1"/>
              <a:t>return</a:t>
            </a:r>
            <a:r>
              <a:rPr lang="de-DE" sz="200" dirty="0"/>
              <a:t>;</a:t>
            </a:r>
          </a:p>
          <a:p>
            <a:r>
              <a:rPr lang="de-DE" sz="200" dirty="0"/>
              <a:t>            }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default</a:t>
            </a:r>
            <a:r>
              <a:rPr lang="de-DE" sz="200" dirty="0"/>
              <a:t> -&gt; </a:t>
            </a:r>
            <a:r>
              <a:rPr lang="de-DE" sz="200" dirty="0" err="1"/>
              <a:t>System.out.println</a:t>
            </a:r>
            <a:r>
              <a:rPr lang="de-DE" sz="200" dirty="0"/>
              <a:t>("Ungültige Auswahl, bitte versuchen Sie es erneut.");</a:t>
            </a:r>
          </a:p>
          <a:p>
            <a:r>
              <a:rPr lang="de-DE" sz="200" dirty="0"/>
              <a:t>        }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Beispieloperation: Mitglied hinzufügen</a:t>
            </a:r>
          </a:p>
          <a:p>
            <a:r>
              <a:rPr lang="de-DE" sz="200" dirty="0"/>
              <a:t>Der Ablauf zum Hinzufügen eines Mitglieds liest die Felder ein, bietet die Auswahl der Mitgliedsart an und ruft anschließend den Datenbankmanager auf: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</a:t>
            </a:r>
            <a:r>
              <a:rPr lang="de-DE" sz="200" dirty="0" err="1"/>
              <a:t>VerwAddMember</a:t>
            </a:r>
            <a:r>
              <a:rPr lang="de-DE" sz="200" dirty="0"/>
              <a:t>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("\n===Mitglied hinzufügen===");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eintrittsdatum</a:t>
            </a:r>
            <a:r>
              <a:rPr lang="de-DE" sz="200" dirty="0"/>
              <a:t> = </a:t>
            </a:r>
            <a:r>
              <a:rPr lang="de-DE" sz="200" dirty="0" err="1"/>
              <a:t>LocalDate.parse</a:t>
            </a:r>
            <a:r>
              <a:rPr lang="de-DE" sz="200" dirty="0"/>
              <a:t>(</a:t>
            </a:r>
            <a:r>
              <a:rPr lang="de-DE" sz="200" dirty="0" err="1"/>
              <a:t>eingabe.nextLine</a:t>
            </a:r>
            <a:r>
              <a:rPr lang="de-DE" sz="200" dirty="0"/>
              <a:t>(), </a:t>
            </a:r>
            <a:r>
              <a:rPr lang="de-DE" sz="200" dirty="0" err="1"/>
              <a:t>DateTimeFormatter.ISO_LOCAL_DATE</a:t>
            </a:r>
            <a:r>
              <a:rPr lang="de-DE" sz="200" dirty="0"/>
              <a:t>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("Verfügbare Mitgliedsarten:");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for</a:t>
            </a:r>
            <a:r>
              <a:rPr lang="de-DE" sz="200" dirty="0"/>
              <a:t> (</a:t>
            </a:r>
            <a:r>
              <a:rPr lang="de-DE" sz="200" dirty="0" err="1"/>
              <a:t>MembershipType</a:t>
            </a:r>
            <a:r>
              <a:rPr lang="de-DE" sz="200" dirty="0"/>
              <a:t> t : </a:t>
            </a:r>
            <a:r>
              <a:rPr lang="de-DE" sz="200" dirty="0" err="1"/>
              <a:t>types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System.out.printf</a:t>
            </a:r>
            <a:r>
              <a:rPr lang="de-DE" sz="200" dirty="0"/>
              <a:t>("%d = %</a:t>
            </a:r>
            <a:r>
              <a:rPr lang="de-DE" sz="200" dirty="0" err="1"/>
              <a:t>s%n</a:t>
            </a:r>
            <a:r>
              <a:rPr lang="de-DE" sz="200" dirty="0"/>
              <a:t>", </a:t>
            </a:r>
            <a:r>
              <a:rPr lang="de-DE" sz="200" dirty="0" err="1"/>
              <a:t>t.getMembershipTypeID</a:t>
            </a:r>
            <a:r>
              <a:rPr lang="de-DE" sz="200" dirty="0"/>
              <a:t>(), </a:t>
            </a:r>
            <a:r>
              <a:rPr lang="de-DE" sz="200" dirty="0" err="1"/>
              <a:t>t.getBezeichnung</a:t>
            </a:r>
            <a:r>
              <a:rPr lang="de-DE" sz="200" dirty="0"/>
              <a:t>());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    Member m = </a:t>
            </a:r>
            <a:r>
              <a:rPr lang="de-DE" sz="200" dirty="0" err="1"/>
              <a:t>new</a:t>
            </a:r>
            <a:r>
              <a:rPr lang="de-DE" sz="200" dirty="0"/>
              <a:t> Member(</a:t>
            </a:r>
            <a:r>
              <a:rPr lang="de-DE" sz="200" dirty="0" err="1"/>
              <a:t>vorname</a:t>
            </a:r>
            <a:r>
              <a:rPr lang="de-DE" sz="200" dirty="0"/>
              <a:t>, </a:t>
            </a:r>
            <a:r>
              <a:rPr lang="de-DE" sz="200" dirty="0" err="1"/>
              <a:t>nachname</a:t>
            </a:r>
            <a:r>
              <a:rPr lang="de-DE" sz="200" dirty="0"/>
              <a:t>, </a:t>
            </a:r>
            <a:r>
              <a:rPr lang="de-DE" sz="200" dirty="0" err="1"/>
              <a:t>geburtsdatum</a:t>
            </a:r>
            <a:r>
              <a:rPr lang="de-DE" sz="200" dirty="0"/>
              <a:t>, </a:t>
            </a:r>
            <a:r>
              <a:rPr lang="de-DE" sz="200" dirty="0" err="1"/>
              <a:t>strasse</a:t>
            </a:r>
            <a:r>
              <a:rPr lang="de-DE" sz="200" dirty="0"/>
              <a:t>, </a:t>
            </a:r>
            <a:r>
              <a:rPr lang="de-DE" sz="200" dirty="0" err="1"/>
              <a:t>plz</a:t>
            </a:r>
            <a:r>
              <a:rPr lang="de-DE" sz="200" dirty="0"/>
              <a:t>, </a:t>
            </a:r>
            <a:r>
              <a:rPr lang="de-DE" sz="200" dirty="0" err="1"/>
              <a:t>ort</a:t>
            </a:r>
            <a:r>
              <a:rPr lang="de-DE" sz="200" dirty="0"/>
              <a:t>, email, </a:t>
            </a:r>
            <a:r>
              <a:rPr lang="de-DE" sz="200" dirty="0" err="1"/>
              <a:t>mt</a:t>
            </a:r>
            <a:r>
              <a:rPr lang="de-DE" sz="200" dirty="0"/>
              <a:t>, </a:t>
            </a:r>
            <a:r>
              <a:rPr lang="de-DE" sz="200" dirty="0" err="1"/>
              <a:t>eintrittsdatum</a:t>
            </a:r>
            <a:r>
              <a:rPr lang="de-DE" sz="200" dirty="0"/>
              <a:t>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newID</a:t>
            </a:r>
            <a:r>
              <a:rPr lang="de-DE" sz="200" dirty="0"/>
              <a:t> = </a:t>
            </a:r>
            <a:r>
              <a:rPr lang="de-DE" sz="200" dirty="0" err="1"/>
              <a:t>datenbankverwaltung.addMember</a:t>
            </a:r>
            <a:r>
              <a:rPr lang="de-DE" sz="200" dirty="0"/>
              <a:t>(m);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if</a:t>
            </a:r>
            <a:r>
              <a:rPr lang="de-DE" sz="200" dirty="0"/>
              <a:t> (</a:t>
            </a:r>
            <a:r>
              <a:rPr lang="de-DE" sz="200" dirty="0" err="1"/>
              <a:t>newID</a:t>
            </a:r>
            <a:r>
              <a:rPr lang="de-DE" sz="200" dirty="0"/>
              <a:t> &gt; 0)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("Mitglied erfolgreich hinzugefügt mit ID: " + </a:t>
            </a:r>
            <a:r>
              <a:rPr lang="de-DE" sz="200" dirty="0" err="1"/>
              <a:t>newID</a:t>
            </a:r>
            <a:r>
              <a:rPr lang="de-DE" sz="200" dirty="0"/>
              <a:t>);</a:t>
            </a:r>
          </a:p>
          <a:p>
            <a:r>
              <a:rPr lang="de-DE" sz="200" dirty="0"/>
              <a:t>    } </a:t>
            </a:r>
            <a:r>
              <a:rPr lang="de-DE" sz="200" dirty="0" err="1"/>
              <a:t>else</a:t>
            </a:r>
            <a:r>
              <a:rPr lang="de-DE" sz="200" dirty="0"/>
              <a:t>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("Fehler beim Hinzufügen des Mitglieds.");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Eine ähnliche Struktur besitzen die Methoden zum Löschen, Bearbeiten und Suchen. </a:t>
            </a:r>
            <a:r>
              <a:rPr lang="de-DE" sz="200" dirty="0" err="1"/>
              <a:t>VerwListAllMembers</a:t>
            </a:r>
            <a:r>
              <a:rPr lang="de-DE" sz="200" dirty="0"/>
              <a:t>() listet alle gespeicherten Mitglieder auf: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</a:t>
            </a:r>
            <a:r>
              <a:rPr lang="de-DE" sz="200" dirty="0" err="1"/>
              <a:t>VerwListAllMembers</a:t>
            </a:r>
            <a:r>
              <a:rPr lang="de-DE" sz="200" dirty="0"/>
              <a:t>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("\n===Alle Mitglieder anzeigen===");</a:t>
            </a:r>
          </a:p>
          <a:p>
            <a:r>
              <a:rPr lang="de-DE" sz="200" dirty="0"/>
              <a:t>    List&lt;Member&gt; </a:t>
            </a:r>
            <a:r>
              <a:rPr lang="de-DE" sz="200" dirty="0" err="1"/>
              <a:t>members</a:t>
            </a:r>
            <a:r>
              <a:rPr lang="de-DE" sz="200" dirty="0"/>
              <a:t> = </a:t>
            </a:r>
            <a:r>
              <a:rPr lang="de-DE" sz="200" dirty="0" err="1"/>
              <a:t>datenbankverwaltung.getAllMembers</a:t>
            </a:r>
            <a:r>
              <a:rPr lang="de-DE" sz="200" dirty="0"/>
              <a:t>();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if</a:t>
            </a:r>
            <a:r>
              <a:rPr lang="de-DE" sz="200" dirty="0"/>
              <a:t> (</a:t>
            </a:r>
            <a:r>
              <a:rPr lang="de-DE" sz="200" dirty="0" err="1"/>
              <a:t>members.isEmpty</a:t>
            </a:r>
            <a:r>
              <a:rPr lang="de-DE" sz="200" dirty="0"/>
              <a:t>())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("Keine Mitglieder gefunden.");</a:t>
            </a:r>
          </a:p>
          <a:p>
            <a:r>
              <a:rPr lang="de-DE" sz="200" dirty="0"/>
              <a:t>    } </a:t>
            </a:r>
            <a:r>
              <a:rPr lang="de-DE" sz="200" dirty="0" err="1"/>
              <a:t>else</a:t>
            </a:r>
            <a:r>
              <a:rPr lang="de-DE" sz="200" dirty="0"/>
              <a:t>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("Liste aller Mitglieder:");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for</a:t>
            </a:r>
            <a:r>
              <a:rPr lang="de-DE" sz="200" dirty="0"/>
              <a:t> (Member m : </a:t>
            </a:r>
            <a:r>
              <a:rPr lang="de-DE" sz="200" dirty="0" err="1"/>
              <a:t>members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System.out.println</a:t>
            </a:r>
            <a:r>
              <a:rPr lang="de-DE" sz="200" dirty="0"/>
              <a:t>(m);</a:t>
            </a:r>
          </a:p>
          <a:p>
            <a:r>
              <a:rPr lang="de-DE" sz="200" dirty="0"/>
              <a:t>        }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Datenbankzugriff</a:t>
            </a:r>
          </a:p>
          <a:p>
            <a:r>
              <a:rPr lang="de-DE" sz="200" dirty="0" err="1"/>
              <a:t>DatabaseManager</a:t>
            </a:r>
            <a:r>
              <a:rPr lang="de-DE" sz="200" dirty="0"/>
              <a:t> verwaltet die Verbindung zu einer MySQL-Datenbank:</a:t>
            </a:r>
          </a:p>
          <a:p>
            <a:endParaRPr lang="de-DE" sz="200" dirty="0"/>
          </a:p>
          <a:p>
            <a:r>
              <a:rPr lang="de-DE" sz="200" dirty="0"/>
              <a:t>private </a:t>
            </a:r>
            <a:r>
              <a:rPr lang="de-DE" sz="200" dirty="0" err="1"/>
              <a:t>static</a:t>
            </a:r>
            <a:r>
              <a:rPr lang="de-DE" sz="200" dirty="0"/>
              <a:t> final String DB_URL = "</a:t>
            </a:r>
            <a:r>
              <a:rPr lang="de-DE" sz="200" dirty="0" err="1"/>
              <a:t>jdbc:mysql</a:t>
            </a:r>
            <a:r>
              <a:rPr lang="de-DE" sz="200" dirty="0"/>
              <a:t>://localhost:3306/Mitgliederverwaltung";</a:t>
            </a:r>
          </a:p>
          <a:p>
            <a:r>
              <a:rPr lang="de-DE" sz="200" dirty="0"/>
              <a:t>private </a:t>
            </a:r>
            <a:r>
              <a:rPr lang="de-DE" sz="200" dirty="0" err="1"/>
              <a:t>static</a:t>
            </a:r>
            <a:r>
              <a:rPr lang="de-DE" sz="200" dirty="0"/>
              <a:t> final String DB_USER = "</a:t>
            </a:r>
            <a:r>
              <a:rPr lang="de-DE" sz="200" dirty="0" err="1"/>
              <a:t>beispiel</a:t>
            </a:r>
            <a:r>
              <a:rPr lang="de-DE" sz="200" dirty="0"/>
              <a:t>";</a:t>
            </a:r>
          </a:p>
          <a:p>
            <a:r>
              <a:rPr lang="de-DE" sz="200" dirty="0"/>
              <a:t>private </a:t>
            </a:r>
            <a:r>
              <a:rPr lang="de-DE" sz="200" dirty="0" err="1"/>
              <a:t>static</a:t>
            </a:r>
            <a:r>
              <a:rPr lang="de-DE" sz="200" dirty="0"/>
              <a:t> final String DB_PASSWORD = "1802";</a:t>
            </a:r>
          </a:p>
          <a:p>
            <a:r>
              <a:rPr lang="de-DE" sz="200" dirty="0"/>
              <a:t>private Connection </a:t>
            </a:r>
            <a:r>
              <a:rPr lang="de-DE" sz="200" dirty="0" err="1"/>
              <a:t>connection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connect()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try</a:t>
            </a:r>
            <a:r>
              <a:rPr lang="de-DE" sz="200" dirty="0"/>
              <a:t>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connection</a:t>
            </a:r>
            <a:r>
              <a:rPr lang="de-DE" sz="200" dirty="0"/>
              <a:t> = </a:t>
            </a:r>
            <a:r>
              <a:rPr lang="de-DE" sz="200" dirty="0" err="1"/>
              <a:t>DriverManager.getConnection</a:t>
            </a:r>
            <a:r>
              <a:rPr lang="de-DE" sz="200" dirty="0"/>
              <a:t>(DB_URL, DB_USER, DB_PASSWORD);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("Verbindung zur Datenbank hergestellt.");</a:t>
            </a:r>
          </a:p>
          <a:p>
            <a:r>
              <a:rPr lang="de-DE" sz="200" dirty="0"/>
              <a:t>    } catch (</a:t>
            </a:r>
            <a:r>
              <a:rPr lang="de-DE" sz="200" dirty="0" err="1"/>
              <a:t>SQLException</a:t>
            </a:r>
            <a:r>
              <a:rPr lang="de-DE" sz="200" dirty="0"/>
              <a:t> e)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System.err.println</a:t>
            </a:r>
            <a:r>
              <a:rPr lang="de-DE" sz="200" dirty="0"/>
              <a:t>("Fehler beim Herstellen der Verbindung zur Datenbank: " + </a:t>
            </a:r>
            <a:r>
              <a:rPr lang="de-DE" sz="200" dirty="0" err="1"/>
              <a:t>e.getMessage</a:t>
            </a:r>
            <a:r>
              <a:rPr lang="de-DE" sz="200" dirty="0"/>
              <a:t>());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Darüber hinaus bietet die Klasse CRUD‑Methoden, etwa </a:t>
            </a:r>
            <a:r>
              <a:rPr lang="de-DE" sz="200" dirty="0" err="1"/>
              <a:t>addMember</a:t>
            </a:r>
            <a:r>
              <a:rPr lang="de-DE" sz="200" dirty="0"/>
              <a:t>, </a:t>
            </a:r>
            <a:r>
              <a:rPr lang="de-DE" sz="200" dirty="0" err="1"/>
              <a:t>updateMember</a:t>
            </a:r>
            <a:r>
              <a:rPr lang="de-DE" sz="200" dirty="0"/>
              <a:t>, </a:t>
            </a:r>
            <a:r>
              <a:rPr lang="de-DE" sz="200" dirty="0" err="1"/>
              <a:t>deleteMember</a:t>
            </a:r>
            <a:r>
              <a:rPr lang="de-DE" sz="200" dirty="0"/>
              <a:t>, </a:t>
            </a:r>
            <a:r>
              <a:rPr lang="de-DE" sz="200" dirty="0" err="1"/>
              <a:t>getMemberByID</a:t>
            </a:r>
            <a:r>
              <a:rPr lang="de-DE" sz="200" dirty="0"/>
              <a:t> und </a:t>
            </a:r>
            <a:r>
              <a:rPr lang="de-DE" sz="200" dirty="0" err="1"/>
              <a:t>getAllMembers</a:t>
            </a:r>
            <a:r>
              <a:rPr lang="de-DE" sz="200" dirty="0"/>
              <a:t>(). Ein Beispiel für ein Update sieht so aus: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boolean</a:t>
            </a:r>
            <a:r>
              <a:rPr lang="de-DE" sz="200" dirty="0"/>
              <a:t> </a:t>
            </a:r>
            <a:r>
              <a:rPr lang="de-DE" sz="200" dirty="0" err="1"/>
              <a:t>updateMember</a:t>
            </a:r>
            <a:r>
              <a:rPr lang="de-DE" sz="200" dirty="0"/>
              <a:t> (Member m) {</a:t>
            </a:r>
          </a:p>
          <a:p>
            <a:r>
              <a:rPr lang="de-DE" sz="200" dirty="0"/>
              <a:t>    String </a:t>
            </a:r>
            <a:r>
              <a:rPr lang="de-DE" sz="200" dirty="0" err="1"/>
              <a:t>sql</a:t>
            </a:r>
            <a:r>
              <a:rPr lang="de-DE" sz="200" dirty="0"/>
              <a:t> = "UPDATE Mitglieder SET " +</a:t>
            </a:r>
          </a:p>
          <a:p>
            <a:r>
              <a:rPr lang="de-DE" sz="200" dirty="0"/>
              <a:t>            "</a:t>
            </a:r>
            <a:r>
              <a:rPr lang="de-DE" sz="200" dirty="0" err="1"/>
              <a:t>vorname</a:t>
            </a:r>
            <a:r>
              <a:rPr lang="de-DE" sz="200" dirty="0"/>
              <a:t> = ?, </a:t>
            </a:r>
            <a:r>
              <a:rPr lang="de-DE" sz="200" dirty="0" err="1"/>
              <a:t>nachname</a:t>
            </a:r>
            <a:r>
              <a:rPr lang="de-DE" sz="200" dirty="0"/>
              <a:t> = ?, </a:t>
            </a:r>
            <a:r>
              <a:rPr lang="de-DE" sz="200" dirty="0" err="1"/>
              <a:t>geburtsdatum</a:t>
            </a:r>
            <a:r>
              <a:rPr lang="de-DE" sz="200" dirty="0"/>
              <a:t> = ?, </a:t>
            </a:r>
            <a:r>
              <a:rPr lang="de-DE" sz="200" dirty="0" err="1"/>
              <a:t>strasse</a:t>
            </a:r>
            <a:r>
              <a:rPr lang="de-DE" sz="200" dirty="0"/>
              <a:t> = ?, </a:t>
            </a:r>
            <a:r>
              <a:rPr lang="de-DE" sz="200" dirty="0" err="1"/>
              <a:t>plz</a:t>
            </a:r>
            <a:r>
              <a:rPr lang="de-DE" sz="200" dirty="0"/>
              <a:t> = ?, </a:t>
            </a:r>
            <a:r>
              <a:rPr lang="de-DE" sz="200" dirty="0" err="1"/>
              <a:t>ort</a:t>
            </a:r>
            <a:r>
              <a:rPr lang="de-DE" sz="200" dirty="0"/>
              <a:t> = ?, email = ?, </a:t>
            </a:r>
            <a:r>
              <a:rPr lang="de-DE" sz="200" dirty="0" err="1"/>
              <a:t>mitgliedsart</a:t>
            </a:r>
            <a:r>
              <a:rPr lang="de-DE" sz="200" dirty="0"/>
              <a:t> = ?, </a:t>
            </a:r>
            <a:r>
              <a:rPr lang="de-DE" sz="200" dirty="0" err="1"/>
              <a:t>eintrittsdatum</a:t>
            </a:r>
            <a:r>
              <a:rPr lang="de-DE" sz="200" dirty="0"/>
              <a:t> = ? " +</a:t>
            </a:r>
          </a:p>
          <a:p>
            <a:r>
              <a:rPr lang="de-DE" sz="200" dirty="0"/>
              <a:t>            "WHERE </a:t>
            </a:r>
            <a:r>
              <a:rPr lang="de-DE" sz="200" dirty="0" err="1"/>
              <a:t>mitgliedID</a:t>
            </a:r>
            <a:r>
              <a:rPr lang="de-DE" sz="200" dirty="0"/>
              <a:t> = ?";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try</a:t>
            </a:r>
            <a:r>
              <a:rPr lang="de-DE" sz="200" dirty="0"/>
              <a:t> (</a:t>
            </a:r>
            <a:r>
              <a:rPr lang="de-DE" sz="200" dirty="0" err="1"/>
              <a:t>PreparedStatement</a:t>
            </a:r>
            <a:r>
              <a:rPr lang="de-DE" sz="200" dirty="0"/>
              <a:t> </a:t>
            </a:r>
            <a:r>
              <a:rPr lang="de-DE" sz="200" dirty="0" err="1"/>
              <a:t>statement</a:t>
            </a:r>
            <a:r>
              <a:rPr lang="de-DE" sz="200" dirty="0"/>
              <a:t> = </a:t>
            </a:r>
            <a:r>
              <a:rPr lang="de-DE" sz="200" dirty="0" err="1"/>
              <a:t>connection.prepareStatement</a:t>
            </a:r>
            <a:r>
              <a:rPr lang="de-DE" sz="200" dirty="0"/>
              <a:t>(</a:t>
            </a:r>
            <a:r>
              <a:rPr lang="de-DE" sz="200" dirty="0" err="1"/>
              <a:t>sql</a:t>
            </a:r>
            <a:r>
              <a:rPr lang="de-DE" sz="200" dirty="0"/>
              <a:t>))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statement.setString</a:t>
            </a:r>
            <a:r>
              <a:rPr lang="de-DE" sz="200" dirty="0"/>
              <a:t>(1, </a:t>
            </a:r>
            <a:r>
              <a:rPr lang="de-DE" sz="200" dirty="0" err="1"/>
              <a:t>m.getVorname</a:t>
            </a:r>
            <a:r>
              <a:rPr lang="de-DE" sz="200" dirty="0"/>
              <a:t>());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statement.setInt</a:t>
            </a:r>
            <a:r>
              <a:rPr lang="de-DE" sz="200" dirty="0"/>
              <a:t>(10, </a:t>
            </a:r>
            <a:r>
              <a:rPr lang="de-DE" sz="200" dirty="0" err="1"/>
              <a:t>m.getMitgliedID</a:t>
            </a:r>
            <a:r>
              <a:rPr lang="de-DE" sz="200" dirty="0"/>
              <a:t>()); // keine Änderung der ID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rowsAffected</a:t>
            </a:r>
            <a:r>
              <a:rPr lang="de-DE" sz="200" dirty="0"/>
              <a:t> = </a:t>
            </a:r>
            <a:r>
              <a:rPr lang="de-DE" sz="200" dirty="0" err="1"/>
              <a:t>statement.executeUpdate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return</a:t>
            </a:r>
            <a:r>
              <a:rPr lang="de-DE" sz="200" dirty="0"/>
              <a:t> </a:t>
            </a:r>
            <a:r>
              <a:rPr lang="de-DE" sz="200" dirty="0" err="1"/>
              <a:t>rowsAffected</a:t>
            </a:r>
            <a:r>
              <a:rPr lang="de-DE" sz="200" dirty="0"/>
              <a:t> &gt; 0; // </a:t>
            </a:r>
            <a:r>
              <a:rPr lang="de-DE" sz="200" dirty="0" err="1"/>
              <a:t>true</a:t>
            </a:r>
            <a:r>
              <a:rPr lang="de-DE" sz="200" dirty="0"/>
              <a:t> wenn Update erfolgreich</a:t>
            </a:r>
          </a:p>
          <a:p>
            <a:r>
              <a:rPr lang="de-DE" sz="200" dirty="0"/>
              <a:t>    } catch (</a:t>
            </a:r>
            <a:r>
              <a:rPr lang="de-DE" sz="200" dirty="0" err="1"/>
              <a:t>SQLException</a:t>
            </a:r>
            <a:r>
              <a:rPr lang="de-DE" sz="200" dirty="0"/>
              <a:t> e)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System.err.println</a:t>
            </a:r>
            <a:r>
              <a:rPr lang="de-DE" sz="200" dirty="0"/>
              <a:t>("Fehler beim Aktualisieren des Mitglieds: " + </a:t>
            </a:r>
            <a:r>
              <a:rPr lang="de-DE" sz="200" dirty="0" err="1"/>
              <a:t>e.getMessage</a:t>
            </a:r>
            <a:r>
              <a:rPr lang="de-DE" sz="200" dirty="0"/>
              <a:t>());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return</a:t>
            </a:r>
            <a:r>
              <a:rPr lang="de-DE" sz="200" dirty="0"/>
              <a:t> </a:t>
            </a:r>
            <a:r>
              <a:rPr lang="de-DE" sz="200" dirty="0" err="1"/>
              <a:t>false</a:t>
            </a:r>
            <a:r>
              <a:rPr lang="de-DE" sz="200" dirty="0"/>
              <a:t>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Datenmodelle</a:t>
            </a:r>
          </a:p>
          <a:p>
            <a:r>
              <a:rPr lang="de-DE" sz="200" dirty="0"/>
              <a:t>Die Klasse Member repräsentiert ein Vereinsmitglied mit den typischen Feldern (ID, Name, Adresse, E-Mail usw.). Der Konstruktor prüft, dass keine leeren Werte übergeben werden: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class</a:t>
            </a:r>
            <a:r>
              <a:rPr lang="de-DE" sz="200" dirty="0"/>
              <a:t> Member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static</a:t>
            </a:r>
            <a:r>
              <a:rPr lang="de-DE" sz="200" dirty="0"/>
              <a:t> final </a:t>
            </a:r>
            <a:r>
              <a:rPr lang="de-DE" sz="200" dirty="0" err="1"/>
              <a:t>int</a:t>
            </a:r>
            <a:r>
              <a:rPr lang="de-DE" sz="200" dirty="0"/>
              <a:t> PLACEHOLDER_ID = -10;</a:t>
            </a:r>
          </a:p>
          <a:p>
            <a:r>
              <a:rPr lang="de-DE" sz="200" dirty="0"/>
              <a:t>    private final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mitgliedID</a:t>
            </a:r>
            <a:r>
              <a:rPr lang="de-DE" sz="200" dirty="0"/>
              <a:t>; // Primärschlüssel</a:t>
            </a:r>
          </a:p>
          <a:p>
            <a:r>
              <a:rPr lang="de-DE" sz="200" dirty="0"/>
              <a:t>    private String </a:t>
            </a:r>
            <a:r>
              <a:rPr lang="de-DE" sz="200" dirty="0" err="1"/>
              <a:t>vorname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String </a:t>
            </a:r>
            <a:r>
              <a:rPr lang="de-DE" sz="200" dirty="0" err="1"/>
              <a:t>nachname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geburtsdatum</a:t>
            </a:r>
            <a:r>
              <a:rPr lang="de-DE" sz="200" dirty="0"/>
              <a:t>;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    private </a:t>
            </a:r>
            <a:r>
              <a:rPr lang="de-DE" sz="200" dirty="0" err="1"/>
              <a:t>MembershipType</a:t>
            </a:r>
            <a:r>
              <a:rPr lang="de-DE" sz="200" dirty="0"/>
              <a:t> </a:t>
            </a:r>
            <a:r>
              <a:rPr lang="de-DE" sz="200" dirty="0" err="1"/>
              <a:t>mitgliedsart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eintrittsdatum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Member(String </a:t>
            </a:r>
            <a:r>
              <a:rPr lang="de-DE" sz="200" dirty="0" err="1"/>
              <a:t>vorname</a:t>
            </a:r>
            <a:r>
              <a:rPr lang="de-DE" sz="200" dirty="0"/>
              <a:t>, String </a:t>
            </a:r>
            <a:r>
              <a:rPr lang="de-DE" sz="200" dirty="0" err="1"/>
              <a:t>nachname</a:t>
            </a:r>
            <a:r>
              <a:rPr lang="de-DE" sz="200" dirty="0"/>
              <a:t>,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geburtsdatum</a:t>
            </a:r>
            <a:r>
              <a:rPr lang="de-DE" sz="200" dirty="0"/>
              <a:t>,</a:t>
            </a:r>
          </a:p>
          <a:p>
            <a:r>
              <a:rPr lang="de-DE" sz="200" dirty="0"/>
              <a:t>                  String </a:t>
            </a:r>
            <a:r>
              <a:rPr lang="de-DE" sz="200" dirty="0" err="1"/>
              <a:t>strasse</a:t>
            </a:r>
            <a:r>
              <a:rPr lang="de-DE" sz="200" dirty="0"/>
              <a:t>, String </a:t>
            </a:r>
            <a:r>
              <a:rPr lang="de-DE" sz="200" dirty="0" err="1"/>
              <a:t>plz</a:t>
            </a:r>
            <a:r>
              <a:rPr lang="de-DE" sz="200" dirty="0"/>
              <a:t>, String </a:t>
            </a:r>
            <a:r>
              <a:rPr lang="de-DE" sz="200" dirty="0" err="1"/>
              <a:t>ort</a:t>
            </a:r>
            <a:r>
              <a:rPr lang="de-DE" sz="200" dirty="0"/>
              <a:t>, String email,</a:t>
            </a:r>
          </a:p>
          <a:p>
            <a:r>
              <a:rPr lang="de-DE" sz="200" dirty="0"/>
              <a:t>                  </a:t>
            </a:r>
            <a:r>
              <a:rPr lang="de-DE" sz="200" dirty="0" err="1"/>
              <a:t>MembershipType</a:t>
            </a:r>
            <a:r>
              <a:rPr lang="de-DE" sz="200" dirty="0"/>
              <a:t> </a:t>
            </a:r>
            <a:r>
              <a:rPr lang="de-DE" sz="200" dirty="0" err="1"/>
              <a:t>mitgliedsart</a:t>
            </a:r>
            <a:r>
              <a:rPr lang="de-DE" sz="200" dirty="0"/>
              <a:t>,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eintrittsdatum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this.mitgliedID</a:t>
            </a:r>
            <a:r>
              <a:rPr lang="de-DE" sz="200" dirty="0"/>
              <a:t> = PLACEHOLDER_ID; // ID wird später durch DB gesetzt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if</a:t>
            </a:r>
            <a:r>
              <a:rPr lang="de-DE" sz="200" dirty="0"/>
              <a:t> (</a:t>
            </a:r>
            <a:r>
              <a:rPr lang="de-DE" sz="200" dirty="0" err="1"/>
              <a:t>vorname</a:t>
            </a:r>
            <a:r>
              <a:rPr lang="de-DE" sz="200" dirty="0"/>
              <a:t> == null || </a:t>
            </a:r>
            <a:r>
              <a:rPr lang="de-DE" sz="200" dirty="0" err="1"/>
              <a:t>vorname.isBlank</a:t>
            </a:r>
            <a:r>
              <a:rPr lang="de-DE" sz="200" dirty="0"/>
              <a:t>()) {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throw</a:t>
            </a:r>
            <a:r>
              <a:rPr lang="de-DE" sz="200" dirty="0"/>
              <a:t> </a:t>
            </a:r>
            <a:r>
              <a:rPr lang="de-DE" sz="200" dirty="0" err="1"/>
              <a:t>new</a:t>
            </a:r>
            <a:r>
              <a:rPr lang="de-DE" sz="200" dirty="0"/>
              <a:t> </a:t>
            </a:r>
            <a:r>
              <a:rPr lang="de-DE" sz="200" dirty="0" err="1"/>
              <a:t>IllegalArgumentException</a:t>
            </a:r>
            <a:r>
              <a:rPr lang="de-DE" sz="200" dirty="0"/>
              <a:t>("Die Vorname-Eingabe darf nicht leer sein");</a:t>
            </a:r>
          </a:p>
          <a:p>
            <a:r>
              <a:rPr lang="de-DE" sz="200" dirty="0"/>
              <a:t>        }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}</a:t>
            </a:r>
          </a:p>
          <a:p>
            <a:endParaRPr lang="de-DE" sz="200" dirty="0"/>
          </a:p>
          <a:p>
            <a:r>
              <a:rPr lang="de-DE" sz="200" dirty="0" err="1"/>
              <a:t>MembershipType</a:t>
            </a:r>
            <a:r>
              <a:rPr lang="de-DE" sz="200" dirty="0"/>
              <a:t> hält lediglich die ID und eine Bezeichnung für eine Mitgliedsart: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class</a:t>
            </a:r>
            <a:r>
              <a:rPr lang="de-DE" sz="200" dirty="0"/>
              <a:t> </a:t>
            </a:r>
            <a:r>
              <a:rPr lang="de-DE" sz="200" dirty="0" err="1"/>
              <a:t>MembershipType</a:t>
            </a:r>
            <a:r>
              <a:rPr lang="de-DE" sz="200" dirty="0"/>
              <a:t> {</a:t>
            </a:r>
          </a:p>
          <a:p>
            <a:r>
              <a:rPr lang="de-DE" sz="200" dirty="0"/>
              <a:t>    private final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membershipTypeID</a:t>
            </a:r>
            <a:r>
              <a:rPr lang="de-DE" sz="200" dirty="0"/>
              <a:t>; // Primärschlüssel</a:t>
            </a:r>
          </a:p>
          <a:p>
            <a:r>
              <a:rPr lang="de-DE" sz="200" dirty="0"/>
              <a:t>    private final String </a:t>
            </a:r>
            <a:r>
              <a:rPr lang="de-DE" sz="200" dirty="0" err="1"/>
              <a:t>bezeichnung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MembershipType</a:t>
            </a:r>
            <a:r>
              <a:rPr lang="de-DE" sz="200" dirty="0"/>
              <a:t>(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membershipTypeID</a:t>
            </a:r>
            <a:r>
              <a:rPr lang="de-DE" sz="200" dirty="0"/>
              <a:t>, String </a:t>
            </a:r>
            <a:r>
              <a:rPr lang="de-DE" sz="200" dirty="0" err="1"/>
              <a:t>bezeichnung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this.membershipTypeID</a:t>
            </a:r>
            <a:r>
              <a:rPr lang="de-DE" sz="200" dirty="0"/>
              <a:t> = </a:t>
            </a:r>
            <a:r>
              <a:rPr lang="de-DE" sz="200" dirty="0" err="1"/>
              <a:t>membershipTypeID</a:t>
            </a:r>
            <a:r>
              <a:rPr lang="de-DE" sz="200" dirty="0"/>
              <a:t>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this.bezeichnung</a:t>
            </a:r>
            <a:r>
              <a:rPr lang="de-DE" sz="200" dirty="0"/>
              <a:t> = </a:t>
            </a:r>
            <a:r>
              <a:rPr lang="de-DE" sz="200" dirty="0" err="1"/>
              <a:t>bezeichnung</a:t>
            </a:r>
            <a:r>
              <a:rPr lang="de-DE" sz="200" dirty="0"/>
              <a:t>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Was sollte man lernen?</a:t>
            </a:r>
          </a:p>
          <a:p>
            <a:r>
              <a:rPr lang="de-DE" sz="200" dirty="0"/>
              <a:t>Um diese Codebasis zu verstehen und weiterzuentwickeln, sind grundlegende Kenntnisse in folgenden Bereichen nützlich:</a:t>
            </a:r>
          </a:p>
          <a:p>
            <a:endParaRPr lang="de-DE" sz="200" dirty="0"/>
          </a:p>
          <a:p>
            <a:r>
              <a:rPr lang="de-DE" sz="200" dirty="0"/>
              <a:t>Objektorientierte Programmierung in Java: Klassen, Pakete, Methoden und Konstruktoren.</a:t>
            </a:r>
          </a:p>
          <a:p>
            <a:endParaRPr lang="de-DE" sz="200" dirty="0"/>
          </a:p>
          <a:p>
            <a:r>
              <a:rPr lang="de-DE" sz="200" dirty="0"/>
              <a:t>JDBC (Java Database Connectivity) für den Zugriff auf eine MySQL-Datenbank.</a:t>
            </a:r>
          </a:p>
          <a:p>
            <a:endParaRPr lang="de-DE" sz="200" dirty="0"/>
          </a:p>
          <a:p>
            <a:r>
              <a:rPr lang="de-DE" sz="200" dirty="0"/>
              <a:t>SQL-Grundlagen, um Datenbanktabellen zu erstellen und Abfragen zu formulieren.</a:t>
            </a:r>
          </a:p>
          <a:p>
            <a:endParaRPr lang="de-DE" sz="200" dirty="0"/>
          </a:p>
          <a:p>
            <a:r>
              <a:rPr lang="de-DE" sz="200" dirty="0"/>
              <a:t>Umgang mit der Konsole und dem Scanner für Nutzereingaben.</a:t>
            </a:r>
          </a:p>
          <a:p>
            <a:endParaRPr lang="de-DE" sz="200" dirty="0"/>
          </a:p>
          <a:p>
            <a:r>
              <a:rPr lang="de-DE" sz="200" dirty="0"/>
              <a:t>Grundlegende Fehlerbehandlung mit </a:t>
            </a:r>
            <a:r>
              <a:rPr lang="de-DE" sz="200" dirty="0" err="1"/>
              <a:t>try</a:t>
            </a:r>
            <a:r>
              <a:rPr lang="de-DE" sz="200" dirty="0"/>
              <a:t>-catch und sinnvollen Fehlermeldungen.</a:t>
            </a:r>
          </a:p>
          <a:p>
            <a:endParaRPr lang="de-DE" sz="200" dirty="0"/>
          </a:p>
          <a:p>
            <a:r>
              <a:rPr lang="de-DE" sz="200" dirty="0"/>
              <a:t>Die Anwendung ist bewusst einfach gehalten und eignet sich gut, um diese Themen Schritt für Schritt zu lernen.</a:t>
            </a:r>
          </a:p>
        </p:txBody>
      </p:sp>
    </p:spTree>
    <p:extLst>
      <p:ext uri="{BB962C8B-B14F-4D97-AF65-F5344CB8AC3E}">
        <p14:creationId xmlns:p14="http://schemas.microsoft.com/office/powerpoint/2010/main" val="39619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 descr="Serversymbol">
                <a:extLst>
                  <a:ext uri="{FF2B5EF4-FFF2-40B4-BE49-F238E27FC236}">
                    <a16:creationId xmlns:a16="http://schemas.microsoft.com/office/drawing/2014/main" id="{BCE72C3F-55B5-2D88-FE91-07859FA38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3112286"/>
                  </p:ext>
                </p:extLst>
              </p:nvPr>
            </p:nvGraphicFramePr>
            <p:xfrm>
              <a:off x="4366220" y="2204864"/>
              <a:ext cx="389534" cy="9361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9534" cy="936104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009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 descr="Serversymbol">
                <a:extLst>
                  <a:ext uri="{FF2B5EF4-FFF2-40B4-BE49-F238E27FC236}">
                    <a16:creationId xmlns:a16="http://schemas.microsoft.com/office/drawing/2014/main" id="{BCE72C3F-55B5-2D88-FE91-07859FA38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6220" y="2204864"/>
                <a:ext cx="389534" cy="93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911687BD-969E-99FE-99D4-4190E9603C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77546"/>
                  </p:ext>
                </p:extLst>
              </p:nvPr>
            </p:nvGraphicFramePr>
            <p:xfrm>
              <a:off x="1219200" y="1701800"/>
              <a:ext cx="10360025" cy="4462463"/>
            </p:xfrm>
            <a:graphic>
              <a:graphicData uri="http://schemas.microsoft.com/office/powerpoint/2016/summaryzoom">
                <psuz:summaryZm>
                  <psuz:summaryZmObj sectionId="{5427633C-8CDA-407F-A558-F88C02AE1CA2}">
                    <psuz:zmPr id="{8B1AD7D9-6C95-42A0-AB8E-441ACC56826F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544037" y="156187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7D022551-FCE5-45F1-A45B-864C7342C299}">
                    <psuz:zmPr id="{EB686D92-2E8A-4B56-BF22-BB05C2064AC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46950" y="156187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3041EF85-3BDC-49C3-98DF-F03F8FDEBA3D}">
                    <psuz:zmPr id="{92ECE390-E668-4832-BE9B-8517BC696B0A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544037" y="2298169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781339D8-A085-4CAF-AC9F-1D74F76F36AD}">
                    <psuz:zmPr id="{5488492C-000D-44E4-B60F-691BFC4B3C5B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46950" y="2298169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911687BD-969E-99FE-99D4-4190E9603C6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19200" y="1701800"/>
                <a:ext cx="10360025" cy="4462463"/>
                <a:chOff x="1219200" y="1701800"/>
                <a:chExt cx="10360025" cy="4462463"/>
              </a:xfrm>
            </p:grpSpPr>
            <p:pic>
              <p:nvPicPr>
                <p:cNvPr id="4" name="Grafik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3237" y="1857987"/>
                  <a:ext cx="3569039" cy="2008108"/>
                </a:xfrm>
                <a:prstGeom prst="rect">
                  <a:avLst/>
                </a:prstGeom>
              </p:spPr>
            </p:pic>
            <p:pic>
              <p:nvPicPr>
                <p:cNvPr id="7" name="Grafik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6150" y="1857987"/>
                  <a:ext cx="3569039" cy="2008108"/>
                </a:xfrm>
                <a:prstGeom prst="rect">
                  <a:avLst/>
                </a:prstGeom>
              </p:spPr>
            </p:pic>
            <p:pic>
              <p:nvPicPr>
                <p:cNvPr id="9" name="Grafik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63237" y="3999969"/>
                  <a:ext cx="3569039" cy="2008108"/>
                </a:xfrm>
                <a:prstGeom prst="rect">
                  <a:avLst/>
                </a:prstGeom>
              </p:spPr>
            </p:pic>
            <p:pic>
              <p:nvPicPr>
                <p:cNvPr id="11" name="Grafik 11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6150" y="3999969"/>
                  <a:ext cx="3569039" cy="2008108"/>
                </a:xfrm>
                <a:prstGeom prst="rect">
                  <a:avLst/>
                </a:prstGeom>
              </p:spPr>
            </p:pic>
          </p:grpSp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9723F200-D66C-EED3-E1B3-A777D06DD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399" y="693737"/>
            <a:ext cx="10360025" cy="95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cap="all" dirty="0">
                <a:latin typeface="Gill Sans MT" panose="020B0502020104020203" pitchFamily="34" charset="0"/>
                <a:cs typeface="Aharoni" panose="02010803020104030203" pitchFamily="2" charset="-79"/>
              </a:rPr>
              <a:t>Überblick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1D3C670-18FC-260E-80C9-2B7410F11FF6}"/>
              </a:ext>
            </a:extLst>
          </p:cNvPr>
          <p:cNvSpPr txBox="1">
            <a:spLocks/>
          </p:cNvSpPr>
          <p:nvPr/>
        </p:nvSpPr>
        <p:spPr>
          <a:xfrm>
            <a:off x="12197381" y="5386319"/>
            <a:ext cx="10891212" cy="155588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latin typeface="Aharoni" panose="02010803020104030203" pitchFamily="2" charset="-79"/>
                <a:cs typeface="Aharoni" panose="02010803020104030203" pitchFamily="2" charset="-79"/>
              </a:rPr>
              <a:t>Mitgliederverwaltung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8C05A7D-204C-E670-32CB-816AAA89B71E}"/>
              </a:ext>
            </a:extLst>
          </p:cNvPr>
          <p:cNvSpPr txBox="1">
            <a:spLocks/>
          </p:cNvSpPr>
          <p:nvPr/>
        </p:nvSpPr>
        <p:spPr>
          <a:xfrm>
            <a:off x="14869542" y="4797152"/>
            <a:ext cx="5546889" cy="82011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cap="all">
                <a:latin typeface="Gill Sans MT" panose="020B0502020104020203" pitchFamily="34" charset="0"/>
              </a:rPr>
              <a:t>Eine datenbankgestützte</a:t>
            </a:r>
            <a:endParaRPr lang="de-DE" sz="3000" cap="all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6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5EB4569-3F35-23C2-DFA5-DF1D336B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D77A450-0F7B-9725-4F69-B67FEAFB5591}"/>
              </a:ext>
            </a:extLst>
          </p:cNvPr>
          <p:cNvSpPr txBox="1"/>
          <p:nvPr/>
        </p:nvSpPr>
        <p:spPr>
          <a:xfrm>
            <a:off x="-1" y="4676417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1. </a:t>
            </a:r>
            <a:r>
              <a:rPr lang="de-DE" sz="6000" b="1" dirty="0">
                <a:latin typeface="Gill Sans MT" panose="020B0502020104020203" pitchFamily="34" charset="0"/>
              </a:rPr>
              <a:t>Programmdemonstration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 descr="Serversymbol">
                <a:extLst>
                  <a:ext uri="{FF2B5EF4-FFF2-40B4-BE49-F238E27FC236}">
                    <a16:creationId xmlns:a16="http://schemas.microsoft.com/office/drawing/2014/main" id="{6DB0086E-03E5-8A81-A89B-9FAA70D37F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8893595"/>
                  </p:ext>
                </p:extLst>
              </p:nvPr>
            </p:nvGraphicFramePr>
            <p:xfrm>
              <a:off x="5362383" y="976647"/>
              <a:ext cx="1464057" cy="35365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4057" cy="353655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97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 descr="Serversymbol">
                <a:extLst>
                  <a:ext uri="{FF2B5EF4-FFF2-40B4-BE49-F238E27FC236}">
                    <a16:creationId xmlns:a16="http://schemas.microsoft.com/office/drawing/2014/main" id="{6DB0086E-03E5-8A81-A89B-9FAA70D37F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2383" y="976647"/>
                <a:ext cx="1464057" cy="353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0F61BFBB-BD29-C36A-7DAC-381807C055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7722924"/>
                  </p:ext>
                </p:extLst>
              </p:nvPr>
            </p:nvGraphicFramePr>
            <p:xfrm>
              <a:off x="5646479" y="2132856"/>
              <a:ext cx="895866" cy="576064"/>
            </p:xfrm>
            <a:graphic>
              <a:graphicData uri="http://schemas.microsoft.com/office/powerpoint/2016/slidezoom">
                <pslz:sldZm>
                  <pslz:sldZmObj sldId="309" cId="3482042135">
                    <pslz:zmPr id="{0F1896E3-8E8C-455E-8275-1016F229A7C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5866" cy="5760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extLst>
                  <a:ext uri="{FF2B5EF4-FFF2-40B4-BE49-F238E27FC236}">
                    <a16:creationId xmlns:a16="http://schemas.microsoft.com/office/drawing/2014/main" id="{0F61BFBB-BD29-C36A-7DAC-381807C055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6479" y="2132856"/>
                <a:ext cx="895866" cy="5760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1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49F2A-68BA-07FB-86E5-9C784C980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3BB302-31D2-EE2F-53AB-73A239AED509}"/>
              </a:ext>
            </a:extLst>
          </p:cNvPr>
          <p:cNvSpPr txBox="1"/>
          <p:nvPr/>
        </p:nvSpPr>
        <p:spPr>
          <a:xfrm>
            <a:off x="405780" y="2564904"/>
            <a:ext cx="13681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0" dirty="0"/>
              <a:t>&gt;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08A40-16D3-7E28-1FB6-CE3ACC993EDB}"/>
              </a:ext>
            </a:extLst>
          </p:cNvPr>
          <p:cNvSpPr txBox="1"/>
          <p:nvPr/>
        </p:nvSpPr>
        <p:spPr>
          <a:xfrm>
            <a:off x="1773932" y="2564904"/>
            <a:ext cx="158417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20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04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C85DD9-6D53-6358-6824-479943D9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E5AE3B-FAB6-3241-61F8-B1B8E8106F8E}"/>
              </a:ext>
            </a:extLst>
          </p:cNvPr>
          <p:cNvSpPr txBox="1"/>
          <p:nvPr/>
        </p:nvSpPr>
        <p:spPr>
          <a:xfrm>
            <a:off x="1229" y="4725144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2. </a:t>
            </a:r>
            <a:r>
              <a:rPr lang="de-DE" sz="6000" b="1" dirty="0">
                <a:latin typeface="Gill Sans MT" panose="020B0502020104020203" pitchFamily="34" charset="0"/>
              </a:rPr>
              <a:t>Programmaufbau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706F00C-59D6-8C1E-C530-2DAC134BCD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498442"/>
              </p:ext>
            </p:extLst>
          </p:nvPr>
        </p:nvGraphicFramePr>
        <p:xfrm>
          <a:off x="4350973" y="1340768"/>
          <a:ext cx="3486877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E70D3E20-EE77-CF39-07D2-DB440A0BDA4A}"/>
              </a:ext>
            </a:extLst>
          </p:cNvPr>
          <p:cNvSpPr/>
          <p:nvPr/>
        </p:nvSpPr>
        <p:spPr>
          <a:xfrm>
            <a:off x="5770085" y="155679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667292CA-91AA-C8C9-3EDB-3FF57C6A2C71}"/>
              </a:ext>
            </a:extLst>
          </p:cNvPr>
          <p:cNvSpPr/>
          <p:nvPr/>
        </p:nvSpPr>
        <p:spPr>
          <a:xfrm>
            <a:off x="5655785" y="203304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9" name="Grafik 17" descr="Zahnrad mit einfarbiger Füllung">
            <a:extLst>
              <a:ext uri="{FF2B5EF4-FFF2-40B4-BE49-F238E27FC236}">
                <a16:creationId xmlns:a16="http://schemas.microsoft.com/office/drawing/2014/main" id="{376E68A5-566C-B1D3-EDA7-B5345D53A361}"/>
              </a:ext>
            </a:extLst>
          </p:cNvPr>
          <p:cNvSpPr/>
          <p:nvPr/>
        </p:nvSpPr>
        <p:spPr>
          <a:xfrm>
            <a:off x="5770085" y="3645582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24" name="Grafik 23" descr="Datenbank mit einfarbiger Füllung">
            <a:extLst>
              <a:ext uri="{FF2B5EF4-FFF2-40B4-BE49-F238E27FC236}">
                <a16:creationId xmlns:a16="http://schemas.microsoft.com/office/drawing/2014/main" id="{90A03210-D2CC-8DB4-7093-76C4CA8B3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7685" y="24677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58238F8-2003-ACBD-5BD5-9A07DABE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2363DCB-993D-E499-ECFC-A9F84FD7718F}"/>
              </a:ext>
            </a:extLst>
          </p:cNvPr>
          <p:cNvSpPr txBox="1"/>
          <p:nvPr/>
        </p:nvSpPr>
        <p:spPr>
          <a:xfrm>
            <a:off x="-2" y="7389440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2. </a:t>
            </a:r>
            <a:r>
              <a:rPr lang="de-DE" sz="6000" b="1" dirty="0">
                <a:latin typeface="Gill Sans MT" panose="020B0502020104020203" pitchFamily="34" charset="0"/>
              </a:rPr>
              <a:t>Programmaufbau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9CB88D4B-C2F0-5100-025D-002FB96FE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685182"/>
              </p:ext>
            </p:extLst>
          </p:nvPr>
        </p:nvGraphicFramePr>
        <p:xfrm>
          <a:off x="3138272" y="800708"/>
          <a:ext cx="59122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476CA3C0-1913-321B-3695-573D53211009}"/>
              </a:ext>
            </a:extLst>
          </p:cNvPr>
          <p:cNvSpPr/>
          <p:nvPr/>
        </p:nvSpPr>
        <p:spPr>
          <a:xfrm>
            <a:off x="4120480" y="133645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71C4CC8A-AD44-2ADE-D97E-68F44DA1DEE1}"/>
              </a:ext>
            </a:extLst>
          </p:cNvPr>
          <p:cNvSpPr/>
          <p:nvPr/>
        </p:nvSpPr>
        <p:spPr>
          <a:xfrm>
            <a:off x="4006180" y="181270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Grafik 17" descr="Zahnrad mit einfarbiger Füllung">
            <a:extLst>
              <a:ext uri="{FF2B5EF4-FFF2-40B4-BE49-F238E27FC236}">
                <a16:creationId xmlns:a16="http://schemas.microsoft.com/office/drawing/2014/main" id="{C3AD2704-58C7-C86B-DCB6-3B92E071D2D5}"/>
              </a:ext>
            </a:extLst>
          </p:cNvPr>
          <p:cNvSpPr/>
          <p:nvPr/>
        </p:nvSpPr>
        <p:spPr>
          <a:xfrm>
            <a:off x="4006180" y="4806156"/>
            <a:ext cx="720026" cy="71539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43291FDC-7C58-95FA-F008-AB774A360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5314" y="2935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7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36D5FE-EDE1-FD16-64AB-4CA4FB90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B5A787D-4135-9B41-630C-3726F9506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589375"/>
              </p:ext>
            </p:extLst>
          </p:nvPr>
        </p:nvGraphicFramePr>
        <p:xfrm>
          <a:off x="-314300" y="800708"/>
          <a:ext cx="59122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9DCF5C52-A2DE-68B7-1F87-7F83EE2DEBE7}"/>
              </a:ext>
            </a:extLst>
          </p:cNvPr>
          <p:cNvSpPr/>
          <p:nvPr/>
        </p:nvSpPr>
        <p:spPr>
          <a:xfrm>
            <a:off x="667908" y="133645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05E96B7E-9594-56A3-0AB6-E39053BF223A}"/>
              </a:ext>
            </a:extLst>
          </p:cNvPr>
          <p:cNvSpPr/>
          <p:nvPr/>
        </p:nvSpPr>
        <p:spPr>
          <a:xfrm>
            <a:off x="553608" y="181270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Grafik 17" descr="Zahnrad mit einfarbiger Füllung">
            <a:extLst>
              <a:ext uri="{FF2B5EF4-FFF2-40B4-BE49-F238E27FC236}">
                <a16:creationId xmlns:a16="http://schemas.microsoft.com/office/drawing/2014/main" id="{326276C6-E952-75A9-D7B3-C6B393BF1A63}"/>
              </a:ext>
            </a:extLst>
          </p:cNvPr>
          <p:cNvSpPr/>
          <p:nvPr/>
        </p:nvSpPr>
        <p:spPr>
          <a:xfrm>
            <a:off x="553608" y="4806156"/>
            <a:ext cx="720026" cy="71539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5384ED0E-F4F5-877F-93E2-190A3514D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742" y="2935796"/>
            <a:ext cx="914400" cy="914400"/>
          </a:xfrm>
          <a:prstGeom prst="rect">
            <a:avLst/>
          </a:prstGeom>
        </p:spPr>
      </p:pic>
      <p:pic>
        <p:nvPicPr>
          <p:cNvPr id="9" name="Grafik 8" descr="Server mit einfarbiger Füllung">
            <a:extLst>
              <a:ext uri="{FF2B5EF4-FFF2-40B4-BE49-F238E27FC236}">
                <a16:creationId xmlns:a16="http://schemas.microsoft.com/office/drawing/2014/main" id="{7C0272ED-393D-E730-3417-65A8B63003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580" y="1555527"/>
            <a:ext cx="4306398" cy="4306398"/>
          </a:xfrm>
          <a:prstGeom prst="rect">
            <a:avLst/>
          </a:prstGeom>
        </p:spPr>
      </p:pic>
      <p:pic>
        <p:nvPicPr>
          <p:cNvPr id="11" name="Grafik 10" descr="Ethernet mit einfarbiger Füllung">
            <a:extLst>
              <a:ext uri="{FF2B5EF4-FFF2-40B4-BE49-F238E27FC236}">
                <a16:creationId xmlns:a16="http://schemas.microsoft.com/office/drawing/2014/main" id="{4A4FB821-C587-9DD9-3129-99EBDFE96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8330" y="2555079"/>
            <a:ext cx="2258250" cy="17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5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394EDF-3945-2E81-80FF-FBB80843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9583ABF0-82E0-3DA1-A9BC-4898D1719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40360"/>
              </p:ext>
            </p:extLst>
          </p:nvPr>
        </p:nvGraphicFramePr>
        <p:xfrm>
          <a:off x="-1" y="0"/>
          <a:ext cx="12188825" cy="263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E2E1C321-4608-D6F2-8CF1-FEB87C3D58EF}"/>
              </a:ext>
            </a:extLst>
          </p:cNvPr>
          <p:cNvSpPr/>
          <p:nvPr/>
        </p:nvSpPr>
        <p:spPr>
          <a:xfrm>
            <a:off x="523739" y="2133380"/>
            <a:ext cx="348167" cy="13056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5626"/>
                </a:lnTo>
                <a:lnTo>
                  <a:pt x="348167" y="1305626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05436C12-53A7-8B6D-B864-F4171D77900A}"/>
              </a:ext>
            </a:extLst>
          </p:cNvPr>
          <p:cNvSpPr/>
          <p:nvPr/>
        </p:nvSpPr>
        <p:spPr>
          <a:xfrm>
            <a:off x="871906" y="2568589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/>
              <a:t>Main</a:t>
            </a: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B004C89-56C9-D0D2-F98B-7EC3C33C9525}"/>
              </a:ext>
            </a:extLst>
          </p:cNvPr>
          <p:cNvSpPr/>
          <p:nvPr/>
        </p:nvSpPr>
        <p:spPr>
          <a:xfrm>
            <a:off x="523739" y="2133380"/>
            <a:ext cx="348167" cy="34816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81671"/>
                </a:lnTo>
                <a:lnTo>
                  <a:pt x="348167" y="3481671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CF18EDC0-6BA7-51F5-F2D6-AAD81C2188F6}"/>
              </a:ext>
            </a:extLst>
          </p:cNvPr>
          <p:cNvSpPr/>
          <p:nvPr/>
        </p:nvSpPr>
        <p:spPr>
          <a:xfrm>
            <a:off x="871906" y="4744633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 err="1"/>
              <a:t>MemberManager</a:t>
            </a:r>
            <a:endParaRPr lang="de-DE" sz="2800" kern="1200" dirty="0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31E3A947-2D4F-449C-D4F6-CDC0665BF480}"/>
              </a:ext>
            </a:extLst>
          </p:cNvPr>
          <p:cNvSpPr/>
          <p:nvPr/>
        </p:nvSpPr>
        <p:spPr>
          <a:xfrm>
            <a:off x="4702490" y="2133380"/>
            <a:ext cx="348167" cy="13056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5626"/>
                </a:lnTo>
                <a:lnTo>
                  <a:pt x="348167" y="1305626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19B6D1-CCE4-568B-A76C-D414DA58F041}"/>
              </a:ext>
            </a:extLst>
          </p:cNvPr>
          <p:cNvSpPr/>
          <p:nvPr/>
        </p:nvSpPr>
        <p:spPr>
          <a:xfrm>
            <a:off x="5050657" y="2568589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 err="1"/>
              <a:t>DatabaseManager</a:t>
            </a:r>
            <a:endParaRPr lang="de-DE" sz="2800" kern="1200" dirty="0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B73F439A-FE00-55D2-E61A-C17217EBCC33}"/>
              </a:ext>
            </a:extLst>
          </p:cNvPr>
          <p:cNvSpPr/>
          <p:nvPr/>
        </p:nvSpPr>
        <p:spPr>
          <a:xfrm>
            <a:off x="8881241" y="2133380"/>
            <a:ext cx="348167" cy="13056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5626"/>
                </a:lnTo>
                <a:lnTo>
                  <a:pt x="348167" y="1305626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84374D8E-CC7C-81E7-7F13-0C6D5059E99B}"/>
              </a:ext>
            </a:extLst>
          </p:cNvPr>
          <p:cNvSpPr/>
          <p:nvPr/>
        </p:nvSpPr>
        <p:spPr>
          <a:xfrm>
            <a:off x="9229408" y="2568589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/>
              <a:t>Member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06E0862-76A2-AD88-D00D-926BD726C909}"/>
              </a:ext>
            </a:extLst>
          </p:cNvPr>
          <p:cNvSpPr/>
          <p:nvPr/>
        </p:nvSpPr>
        <p:spPr>
          <a:xfrm>
            <a:off x="8881241" y="2133380"/>
            <a:ext cx="348167" cy="34816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81671"/>
                </a:lnTo>
                <a:lnTo>
                  <a:pt x="348167" y="3481671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234AC1B3-0737-8CB9-EFAE-23FF2EA38342}"/>
              </a:ext>
            </a:extLst>
          </p:cNvPr>
          <p:cNvSpPr/>
          <p:nvPr/>
        </p:nvSpPr>
        <p:spPr>
          <a:xfrm>
            <a:off x="9229408" y="4744633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 err="1"/>
              <a:t>MembershipType</a:t>
            </a:r>
            <a:endParaRPr lang="de-DE" sz="2800" kern="12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B787804F-8CB2-5A55-E573-0AFCD48418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4962104"/>
                  </p:ext>
                </p:extLst>
              </p:nvPr>
            </p:nvGraphicFramePr>
            <p:xfrm>
              <a:off x="4570808" y="4715136"/>
              <a:ext cx="3047206" cy="1714500"/>
            </p:xfrm>
            <a:graphic>
              <a:graphicData uri="http://schemas.microsoft.com/office/powerpoint/2016/slidezoom">
                <pslz:sldZm>
                  <pslz:sldZmObj sldId="296" cId="474240334">
                    <pslz:zmPr id="{33A9D759-A110-4189-9F2B-12D0887FFCE8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extLst>
                  <a:ext uri="{FF2B5EF4-FFF2-40B4-BE49-F238E27FC236}">
                    <a16:creationId xmlns:a16="http://schemas.microsoft.com/office/drawing/2014/main" id="{B787804F-8CB2-5A55-E573-0AFCD48418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0808" y="4715136"/>
                <a:ext cx="3047206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fik 14" descr="Ethernet mit einfarbiger Füllung">
            <a:extLst>
              <a:ext uri="{FF2B5EF4-FFF2-40B4-BE49-F238E27FC236}">
                <a16:creationId xmlns:a16="http://schemas.microsoft.com/office/drawing/2014/main" id="{EBEC6F73-246C-1D5B-ACE4-D78DB8345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571679" y="2492896"/>
            <a:ext cx="2258250" cy="1747842"/>
          </a:xfrm>
          <a:prstGeom prst="rect">
            <a:avLst/>
          </a:prstGeom>
        </p:spPr>
      </p:pic>
      <p:pic>
        <p:nvPicPr>
          <p:cNvPr id="16" name="Grafik 15" descr="Server mit einfarbiger Füllung">
            <a:extLst>
              <a:ext uri="{FF2B5EF4-FFF2-40B4-BE49-F238E27FC236}">
                <a16:creationId xmlns:a16="http://schemas.microsoft.com/office/drawing/2014/main" id="{30F5ED7F-7885-49C9-2463-7AAE21BB17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00208" y="1335100"/>
            <a:ext cx="4306398" cy="430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8_TF02787990_TF02787990.potx" id="{4393E190-78C2-4802-8391-54969B0363A4}" vid="{EF0E7CB9-FD90-47AD-AD79-73A601F43E10}"/>
    </a:ext>
  </a:extLst>
</a:theme>
</file>

<file path=ppt/theme/theme2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2006/documentManagement/types"/>
    <ds:schemaRef ds:uri="4873beb7-5857-4685-be1f-d57550cc96cc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3259</Words>
  <Application>Microsoft Office PowerPoint</Application>
  <PresentationFormat>Benutzerdefiniert</PresentationFormat>
  <Paragraphs>458</Paragraphs>
  <Slides>25</Slides>
  <Notes>24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Aharoni</vt:lpstr>
      <vt:lpstr>Aptos</vt:lpstr>
      <vt:lpstr>Arial</vt:lpstr>
      <vt:lpstr>Calibri</vt:lpstr>
      <vt:lpstr>Gill Sans MT</vt:lpstr>
      <vt:lpstr>Technologie 16:9</vt:lpstr>
      <vt:lpstr>PowerPoint-Präsentation</vt:lpstr>
      <vt:lpstr>PowerPoint-Präsentation</vt:lpstr>
      <vt:lpstr>Überblick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Datenbankanbindung mit JDBC</vt:lpstr>
      <vt:lpstr>Hinzufügen eines Mitglieds zur Datenbank  Teil 1</vt:lpstr>
      <vt:lpstr>Hinzufügen eines Mitglieds zur Datenbank Teil 2</vt:lpstr>
      <vt:lpstr>Datenzugriff mit „INNER JOIN“</vt:lpstr>
      <vt:lpstr>Eingabevalidierung</vt:lpstr>
      <vt:lpstr>Eingabevalidierung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Pflichtpräsentation</dc:title>
  <dc:creator>Moritz Glaser</dc:creator>
  <cp:lastModifiedBy>Moritz Glaser-Schule</cp:lastModifiedBy>
  <cp:revision>13</cp:revision>
  <cp:lastPrinted>2025-06-11T20:20:07Z</cp:lastPrinted>
  <dcterms:created xsi:type="dcterms:W3CDTF">2024-12-17T14:00:30Z</dcterms:created>
  <dcterms:modified xsi:type="dcterms:W3CDTF">2025-06-11T20:58:45Z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